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0" r:id="rId3"/>
    <p:sldId id="281" r:id="rId4"/>
    <p:sldId id="257" r:id="rId5"/>
    <p:sldId id="258" r:id="rId6"/>
    <p:sldId id="260" r:id="rId7"/>
    <p:sldId id="263" r:id="rId8"/>
    <p:sldId id="259" r:id="rId9"/>
    <p:sldId id="264" r:id="rId10"/>
    <p:sldId id="261" r:id="rId11"/>
    <p:sldId id="268" r:id="rId12"/>
    <p:sldId id="265" r:id="rId13"/>
    <p:sldId id="266" r:id="rId14"/>
    <p:sldId id="269" r:id="rId15"/>
    <p:sldId id="267" r:id="rId16"/>
    <p:sldId id="270" r:id="rId17"/>
    <p:sldId id="271" r:id="rId18"/>
    <p:sldId id="272" r:id="rId19"/>
    <p:sldId id="273" r:id="rId20"/>
    <p:sldId id="274" r:id="rId21"/>
    <p:sldId id="275" r:id="rId22"/>
    <p:sldId id="276" r:id="rId23"/>
    <p:sldId id="277" r:id="rId24"/>
    <p:sldId id="278" r:id="rId25"/>
    <p:sldId id="279"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4F89E26-4BF1-49BC-A91D-066D52380613}" type="datetimeFigureOut">
              <a:rPr lang="ru-RU" smtClean="0"/>
              <a:pPr/>
              <a:t>07.04.2020</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3E9E3D4F-3996-4069-837D-6150E688DD9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4F89E26-4BF1-49BC-A91D-066D52380613}" type="datetimeFigureOut">
              <a:rPr lang="ru-RU" smtClean="0"/>
              <a:pPr/>
              <a:t>07.04.2020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9E3D4F-3996-4069-837D-6150E688DD9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74F89E26-4BF1-49BC-A91D-066D52380613}" type="datetimeFigureOut">
              <a:rPr lang="ru-RU" smtClean="0"/>
              <a:pPr/>
              <a:t>07.04.2020</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3E9E3D4F-3996-4069-837D-6150E688DD93}"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74F89E26-4BF1-49BC-A91D-066D52380613}" type="datetimeFigureOut">
              <a:rPr lang="ru-RU" smtClean="0"/>
              <a:pPr/>
              <a:t>07.04.2020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3E9E3D4F-3996-4069-837D-6150E688DD93}" type="slidenum">
              <a:rPr lang="ru-RU" smtClean="0"/>
              <a:pPr/>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74F89E26-4BF1-49BC-A91D-066D52380613}" type="datetimeFigureOut">
              <a:rPr lang="ru-RU" smtClean="0"/>
              <a:pPr/>
              <a:t>07.04.2020</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E9E3D4F-3996-4069-837D-6150E688DD93}" type="slidenum">
              <a:rPr lang="ru-RU" smtClean="0"/>
              <a:pPr/>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74F89E26-4BF1-49BC-A91D-066D52380613}" type="datetimeFigureOut">
              <a:rPr lang="ru-RU" smtClean="0"/>
              <a:pPr/>
              <a:t>07.04.2020</a:t>
            </a:fld>
            <a:endParaRPr lang="ru-RU"/>
          </a:p>
        </p:txBody>
      </p:sp>
      <p:sp>
        <p:nvSpPr>
          <p:cNvPr id="10" name="Номер слайда 9"/>
          <p:cNvSpPr>
            <a:spLocks noGrp="1"/>
          </p:cNvSpPr>
          <p:nvPr>
            <p:ph type="sldNum" sz="quarter" idx="16"/>
          </p:nvPr>
        </p:nvSpPr>
        <p:spPr/>
        <p:txBody>
          <a:bodyPr rtlCol="0"/>
          <a:lstStyle/>
          <a:p>
            <a:fld id="{3E9E3D4F-3996-4069-837D-6150E688DD93}" type="slidenum">
              <a:rPr lang="ru-RU" smtClean="0"/>
              <a:pPr/>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74F89E26-4BF1-49BC-A91D-066D52380613}" type="datetimeFigureOut">
              <a:rPr lang="ru-RU" smtClean="0"/>
              <a:pPr/>
              <a:t>07.04.2020</a:t>
            </a:fld>
            <a:endParaRPr lang="ru-RU"/>
          </a:p>
        </p:txBody>
      </p:sp>
      <p:sp>
        <p:nvSpPr>
          <p:cNvPr id="12" name="Номер слайда 11"/>
          <p:cNvSpPr>
            <a:spLocks noGrp="1"/>
          </p:cNvSpPr>
          <p:nvPr>
            <p:ph type="sldNum" sz="quarter" idx="16"/>
          </p:nvPr>
        </p:nvSpPr>
        <p:spPr/>
        <p:txBody>
          <a:bodyPr rtlCol="0"/>
          <a:lstStyle/>
          <a:p>
            <a:fld id="{3E9E3D4F-3996-4069-837D-6150E688DD93}" type="slidenum">
              <a:rPr lang="ru-RU" smtClean="0"/>
              <a:pPr/>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4F89E26-4BF1-49BC-A91D-066D52380613}" type="datetimeFigureOut">
              <a:rPr lang="ru-RU" smtClean="0"/>
              <a:pPr/>
              <a:t>07.04.2020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3E9E3D4F-3996-4069-837D-6150E688DD9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4F89E26-4BF1-49BC-A91D-066D52380613}" type="datetimeFigureOut">
              <a:rPr lang="ru-RU" smtClean="0"/>
              <a:pPr/>
              <a:t>07.04.2020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3E9E3D4F-3996-4069-837D-6150E688DD9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74F89E26-4BF1-49BC-A91D-066D52380613}" type="datetimeFigureOut">
              <a:rPr lang="ru-RU" smtClean="0"/>
              <a:pPr/>
              <a:t>07.04.2020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3E9E3D4F-3996-4069-837D-6150E688DD93}" type="slidenum">
              <a:rPr lang="ru-RU" smtClean="0"/>
              <a:pPr/>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74F89E26-4BF1-49BC-A91D-066D52380613}" type="datetimeFigureOut">
              <a:rPr lang="ru-RU" smtClean="0"/>
              <a:pPr/>
              <a:t>07.04.2020</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3E9E3D4F-3996-4069-837D-6150E688DD93}" type="slidenum">
              <a:rPr lang="ru-RU" smtClean="0"/>
              <a:pPr/>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4F89E26-4BF1-49BC-A91D-066D52380613}" type="datetimeFigureOut">
              <a:rPr lang="ru-RU" smtClean="0"/>
              <a:pPr/>
              <a:t>07.04.2020</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E9E3D4F-3996-4069-837D-6150E688DD9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357166"/>
            <a:ext cx="8267728" cy="3571900"/>
          </a:xfrm>
        </p:spPr>
        <p:txBody>
          <a:bodyPr>
            <a:normAutofit/>
          </a:bodyPr>
          <a:lstStyle/>
          <a:p>
            <a:pPr algn="ctr"/>
            <a:r>
              <a:rPr lang="ru-RU" sz="5400" dirty="0" smtClean="0">
                <a:solidFill>
                  <a:schemeClr val="bg1"/>
                </a:solidFill>
              </a:rPr>
              <a:t>Бархатцы из </a:t>
            </a:r>
            <a:r>
              <a:rPr lang="ru-RU" sz="5400" dirty="0" smtClean="0">
                <a:solidFill>
                  <a:schemeClr val="bg1"/>
                </a:solidFill>
              </a:rPr>
              <a:t>бисера</a:t>
            </a:r>
            <a:br>
              <a:rPr lang="ru-RU" sz="5400" dirty="0" smtClean="0">
                <a:solidFill>
                  <a:schemeClr val="bg1"/>
                </a:solidFill>
              </a:rPr>
            </a:br>
            <a:r>
              <a:rPr lang="ru-RU" sz="3600" dirty="0" smtClean="0">
                <a:solidFill>
                  <a:schemeClr val="bg1"/>
                </a:solidFill>
              </a:rPr>
              <a:t>петельным плетением</a:t>
            </a:r>
            <a:r>
              <a:rPr lang="ru-RU" sz="3600" dirty="0" smtClean="0">
                <a:solidFill>
                  <a:schemeClr val="bg1"/>
                </a:solidFill>
              </a:rPr>
              <a:t> </a:t>
            </a:r>
            <a:r>
              <a:rPr lang="ru-RU" dirty="0" smtClean="0"/>
              <a:t/>
            </a:r>
            <a:br>
              <a:rPr lang="ru-RU" dirty="0" smtClean="0"/>
            </a:br>
            <a:r>
              <a:rPr lang="ru-RU" dirty="0" err="1" smtClean="0"/>
              <a:t>ппете</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214290"/>
            <a:ext cx="4495800" cy="6643710"/>
          </a:xfrm>
        </p:spPr>
        <p:txBody>
          <a:bodyPr>
            <a:normAutofit lnSpcReduction="10000"/>
          </a:bodyPr>
          <a:lstStyle/>
          <a:p>
            <a:r>
              <a:rPr lang="ru-RU" dirty="0" smtClean="0"/>
              <a:t>Плетем на отрезке тонкой </a:t>
            </a:r>
            <a:r>
              <a:rPr lang="ru-RU" dirty="0" smtClean="0"/>
              <a:t>проволоки </a:t>
            </a:r>
            <a:r>
              <a:rPr lang="ru-RU" dirty="0" smtClean="0"/>
              <a:t>пятьдесят сантиметров в длину. Для начала, нанизываем на него бисеринки в такой последовательности: шесть </a:t>
            </a:r>
            <a:r>
              <a:rPr lang="ru-RU" dirty="0" err="1" smtClean="0"/>
              <a:t>бисеринон</a:t>
            </a:r>
            <a:r>
              <a:rPr lang="ru-RU" dirty="0" smtClean="0"/>
              <a:t> оранжевого цвета и четырнадцать – желтого. Такую очередность бисерин повторяем семь раз. В итоге мы видим на фото полученную бисерную низку:</a:t>
            </a:r>
            <a:endParaRPr lang="ru-RU" dirty="0"/>
          </a:p>
        </p:txBody>
      </p:sp>
      <p:pic>
        <p:nvPicPr>
          <p:cNvPr id="5" name="Содержимое 4" descr="barhatcy_iz_bisera_master_klass_2.jpg"/>
          <p:cNvPicPr>
            <a:picLocks noGrp="1" noChangeAspect="1"/>
          </p:cNvPicPr>
          <p:nvPr>
            <p:ph sz="quarter" idx="2"/>
          </p:nvPr>
        </p:nvPicPr>
        <p:blipFill>
          <a:blip r:embed="rId2"/>
          <a:stretch>
            <a:fillRect/>
          </a:stretch>
        </p:blipFill>
        <p:spPr>
          <a:xfrm>
            <a:off x="4450238" y="1571612"/>
            <a:ext cx="4693762" cy="3205169"/>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28600"/>
            <a:ext cx="8477280" cy="4057656"/>
          </a:xfrm>
        </p:spPr>
        <p:txBody>
          <a:bodyPr/>
          <a:lstStyle/>
          <a:p>
            <a:pPr algn="ctr"/>
            <a:r>
              <a:rPr lang="ru-RU" dirty="0" smtClean="0">
                <a:solidFill>
                  <a:schemeClr val="tx1"/>
                </a:solidFill>
              </a:rPr>
              <a:t>Третий уровень</a:t>
            </a:r>
            <a:r>
              <a:rPr lang="ru-RU" dirty="0" smtClean="0"/>
              <a:t> </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42844" y="142852"/>
            <a:ext cx="4352956" cy="6500858"/>
          </a:xfrm>
        </p:spPr>
        <p:txBody>
          <a:bodyPr>
            <a:normAutofit/>
          </a:bodyPr>
          <a:lstStyle/>
          <a:p>
            <a:r>
              <a:rPr lang="ru-RU" dirty="0" smtClean="0"/>
              <a:t>Теперь нам необходимо сформировать петельку из бисеринок оранжевого цвета. Следующая петелька желтого цвета должна вплотную расположиться поверх первой оранжевой. Всего делаем семь таких петелек по центру проволоки.</a:t>
            </a:r>
            <a:endParaRPr lang="ru-RU" dirty="0"/>
          </a:p>
        </p:txBody>
      </p:sp>
      <p:pic>
        <p:nvPicPr>
          <p:cNvPr id="5" name="Содержимое 4" descr="barhatcy_iz_bisera_master_klass_3.jpg"/>
          <p:cNvPicPr>
            <a:picLocks noGrp="1" noChangeAspect="1"/>
          </p:cNvPicPr>
          <p:nvPr>
            <p:ph sz="quarter" idx="2"/>
          </p:nvPr>
        </p:nvPicPr>
        <p:blipFill>
          <a:blip r:embed="rId2"/>
          <a:srcRect l="10380" b="2691"/>
          <a:stretch>
            <a:fillRect/>
          </a:stretch>
        </p:blipFill>
        <p:spPr>
          <a:xfrm>
            <a:off x="4643438" y="1928802"/>
            <a:ext cx="4317684" cy="321471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0"/>
            <a:ext cx="5143504" cy="6858000"/>
          </a:xfrm>
        </p:spPr>
        <p:txBody>
          <a:bodyPr>
            <a:normAutofit fontScale="85000" lnSpcReduction="10000"/>
          </a:bodyPr>
          <a:lstStyle/>
          <a:p>
            <a:r>
              <a:rPr lang="ru-RU" sz="3100" dirty="0" smtClean="0"/>
              <a:t>Берё отрезок проволоки девяносто сантиметров в длину. Нанизываем на него такую последовательность бисеринок: двадцать бисерин – оранжевого цвета и двадцать – желтого. Повторяем такую очередность девять раз. Далее делаем три ряда петелек , которые должны располагаться вплотную друг над другом. Первая петелька состоит из шести бисеринок оранжевого цвета, вторая – из четырнадцати бисерин того же цвета и третья – из двадцати бисеринок желтого цвета. Итого, по центру проволочного отрезка создаем девять подобных</a:t>
            </a:r>
            <a:r>
              <a:rPr lang="ru-RU" dirty="0" smtClean="0"/>
              <a:t> лепесточков – петелек.</a:t>
            </a:r>
            <a:endParaRPr lang="ru-RU" dirty="0"/>
          </a:p>
        </p:txBody>
      </p:sp>
      <p:pic>
        <p:nvPicPr>
          <p:cNvPr id="5" name="Содержимое 4" descr="barhatcy_iz_bisera_master_klass_4.jpg"/>
          <p:cNvPicPr>
            <a:picLocks noGrp="1" noChangeAspect="1"/>
          </p:cNvPicPr>
          <p:nvPr>
            <p:ph sz="quarter" idx="2"/>
          </p:nvPr>
        </p:nvPicPr>
        <p:blipFill>
          <a:blip r:embed="rId2"/>
          <a:srcRect l="15396" t="4625" r="16420"/>
          <a:stretch>
            <a:fillRect/>
          </a:stretch>
        </p:blipFill>
        <p:spPr>
          <a:xfrm>
            <a:off x="5152595" y="1857364"/>
            <a:ext cx="3991405" cy="3828435"/>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357298"/>
            <a:ext cx="8405842" cy="3071834"/>
          </a:xfrm>
        </p:spPr>
        <p:txBody>
          <a:bodyPr>
            <a:normAutofit/>
          </a:bodyPr>
          <a:lstStyle/>
          <a:p>
            <a:pPr algn="ctr"/>
            <a:r>
              <a:rPr lang="ru-RU" dirty="0" smtClean="0">
                <a:solidFill>
                  <a:schemeClr val="tx1"/>
                </a:solidFill>
              </a:rPr>
              <a:t>Начинаем плетение заключительного – четвертого уровня.</a:t>
            </a:r>
            <a:endParaRPr lang="ru-RU"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0"/>
            <a:ext cx="4714876" cy="6643710"/>
          </a:xfrm>
        </p:spPr>
        <p:txBody>
          <a:bodyPr>
            <a:normAutofit fontScale="77500" lnSpcReduction="20000"/>
          </a:bodyPr>
          <a:lstStyle/>
          <a:p>
            <a:r>
              <a:rPr lang="ru-RU" sz="3100" dirty="0" smtClean="0"/>
              <a:t>Нам необходимо подготовить проволочные отрезки по тридцать сантиметров в длину. Далее, нанизываем на каждый из них сорок бисеринок оранжевого цвета и тридцать – желтого. Каждая из петелек формируется также одна над другой. Скручиваем первую петельку, которая состоит из шести бисеринок оранжевого цвета, вторая — из четырнадцати петель оранжевого цвета, третья – из двадцати бисерин того же цвета. Замыкаем лепесточек последней четвертой петелькой, состоящей из тридцати бисеринок желтого цвета. Всего делаем девять таких петелек на каждом отрезке проволочек.</a:t>
            </a:r>
            <a:endParaRPr lang="ru-RU" sz="3100" dirty="0"/>
          </a:p>
        </p:txBody>
      </p:sp>
      <p:pic>
        <p:nvPicPr>
          <p:cNvPr id="5" name="Содержимое 4" descr="barhatcy_iz_bisera_master_klass_5.jpg"/>
          <p:cNvPicPr>
            <a:picLocks noGrp="1" noChangeAspect="1"/>
          </p:cNvPicPr>
          <p:nvPr>
            <p:ph sz="quarter" idx="2"/>
          </p:nvPr>
        </p:nvPicPr>
        <p:blipFill>
          <a:blip r:embed="rId2"/>
          <a:stretch>
            <a:fillRect/>
          </a:stretch>
        </p:blipFill>
        <p:spPr>
          <a:xfrm>
            <a:off x="4714876" y="1928802"/>
            <a:ext cx="4192668" cy="2874972"/>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1428736"/>
            <a:ext cx="3429024" cy="4732831"/>
          </a:xfrm>
        </p:spPr>
        <p:txBody>
          <a:bodyPr/>
          <a:lstStyle/>
          <a:p>
            <a:r>
              <a:rPr lang="ru-RU" dirty="0" smtClean="0"/>
              <a:t>Переходим к сборке лепесточков между собой, скручивая их по три штучки.</a:t>
            </a:r>
            <a:endParaRPr lang="ru-RU" dirty="0"/>
          </a:p>
        </p:txBody>
      </p:sp>
      <p:pic>
        <p:nvPicPr>
          <p:cNvPr id="5" name="Содержимое 4" descr="barhatcy_iz_bisera_master_klass_6.jpg"/>
          <p:cNvPicPr>
            <a:picLocks noGrp="1" noChangeAspect="1"/>
          </p:cNvPicPr>
          <p:nvPr>
            <p:ph sz="quarter" idx="2"/>
          </p:nvPr>
        </p:nvPicPr>
        <p:blipFill>
          <a:blip r:embed="rId2"/>
          <a:stretch>
            <a:fillRect/>
          </a:stretch>
        </p:blipFill>
        <p:spPr>
          <a:xfrm>
            <a:off x="3488573" y="1428736"/>
            <a:ext cx="5394903" cy="3714776"/>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1428735"/>
            <a:ext cx="3643338" cy="4572033"/>
          </a:xfrm>
        </p:spPr>
        <p:txBody>
          <a:bodyPr/>
          <a:lstStyle/>
          <a:p>
            <a:r>
              <a:rPr lang="ru-RU" dirty="0" smtClean="0"/>
              <a:t>Далее начинаем собирать все уровни.</a:t>
            </a:r>
            <a:br>
              <a:rPr lang="ru-RU" dirty="0" smtClean="0"/>
            </a:br>
            <a:r>
              <a:rPr lang="ru-RU" dirty="0" smtClean="0"/>
              <a:t>С начала, скручиваем кончики проволочек под первым уровнем.</a:t>
            </a:r>
            <a:endParaRPr lang="ru-RU" dirty="0"/>
          </a:p>
        </p:txBody>
      </p:sp>
      <p:pic>
        <p:nvPicPr>
          <p:cNvPr id="5" name="Содержимое 4" descr="barhatcy_iz_bisera_master_klass_7.jpg"/>
          <p:cNvPicPr>
            <a:picLocks noGrp="1" noChangeAspect="1"/>
          </p:cNvPicPr>
          <p:nvPr>
            <p:ph sz="quarter" idx="2"/>
          </p:nvPr>
        </p:nvPicPr>
        <p:blipFill>
          <a:blip r:embed="rId2"/>
          <a:stretch>
            <a:fillRect/>
          </a:stretch>
        </p:blipFill>
        <p:spPr>
          <a:xfrm>
            <a:off x="4214810" y="1928802"/>
            <a:ext cx="4688095" cy="3214694"/>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285728"/>
            <a:ext cx="3929090" cy="6286544"/>
          </a:xfrm>
        </p:spPr>
        <p:txBody>
          <a:bodyPr>
            <a:normAutofit fontScale="92500"/>
          </a:bodyPr>
          <a:lstStyle/>
          <a:p>
            <a:r>
              <a:rPr lang="ru-RU" dirty="0" smtClean="0"/>
              <a:t>Далее, нам необходимо приготовить отрезок толстой </a:t>
            </a:r>
            <a:r>
              <a:rPr lang="ru-RU" dirty="0" smtClean="0"/>
              <a:t>проволоки </a:t>
            </a:r>
            <a:r>
              <a:rPr lang="ru-RU" dirty="0" smtClean="0"/>
              <a:t>длиной в тридцать сантиметров и согнуть его вдвое. Теперь, к получившемуся стержню, необходимо последовательно присоединять каждый все четыре уровня, начиная с первого, как на фото:</a:t>
            </a:r>
            <a:endParaRPr lang="ru-RU" dirty="0"/>
          </a:p>
        </p:txBody>
      </p:sp>
      <p:pic>
        <p:nvPicPr>
          <p:cNvPr id="5" name="Содержимое 4" descr="barhatcy_iz_bisera_master_klass_8.jpg"/>
          <p:cNvPicPr>
            <a:picLocks noGrp="1" noChangeAspect="1"/>
          </p:cNvPicPr>
          <p:nvPr>
            <p:ph sz="quarter" idx="2"/>
          </p:nvPr>
        </p:nvPicPr>
        <p:blipFill>
          <a:blip r:embed="rId2"/>
          <a:stretch>
            <a:fillRect/>
          </a:stretch>
        </p:blipFill>
        <p:spPr>
          <a:xfrm>
            <a:off x="4071934" y="1714488"/>
            <a:ext cx="4791018" cy="3216826"/>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barhatcy_iz_bisera_master_klass_9.jpg"/>
          <p:cNvPicPr>
            <a:picLocks noGrp="1" noChangeAspect="1"/>
          </p:cNvPicPr>
          <p:nvPr>
            <p:ph sz="quarter" idx="1"/>
          </p:nvPr>
        </p:nvPicPr>
        <p:blipFill>
          <a:blip r:embed="rId2"/>
          <a:stretch>
            <a:fillRect/>
          </a:stretch>
        </p:blipFill>
        <p:spPr>
          <a:xfrm>
            <a:off x="357158" y="1928802"/>
            <a:ext cx="4167193" cy="2857504"/>
          </a:xfrm>
        </p:spPr>
      </p:pic>
      <p:pic>
        <p:nvPicPr>
          <p:cNvPr id="6" name="Содержимое 5" descr="barhatcy_iz_bisera_master_klass_10.jpg"/>
          <p:cNvPicPr>
            <a:picLocks noGrp="1" noChangeAspect="1"/>
          </p:cNvPicPr>
          <p:nvPr>
            <p:ph sz="quarter" idx="2"/>
          </p:nvPr>
        </p:nvPicPr>
        <p:blipFill>
          <a:blip r:embed="rId3"/>
          <a:stretch>
            <a:fillRect/>
          </a:stretch>
        </p:blipFill>
        <p:spPr>
          <a:xfrm>
            <a:off x="4714876" y="1928802"/>
            <a:ext cx="4059987" cy="2795591"/>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tx1"/>
                </a:solidFill>
              </a:rPr>
              <a:t>Петельное плетение</a:t>
            </a:r>
            <a:endParaRPr lang="ru-RU" dirty="0">
              <a:solidFill>
                <a:schemeClr val="tx1"/>
              </a:solidFill>
            </a:endParaRPr>
          </a:p>
        </p:txBody>
      </p:sp>
      <p:sp>
        <p:nvSpPr>
          <p:cNvPr id="3" name="Содержимое 2"/>
          <p:cNvSpPr>
            <a:spLocks noGrp="1"/>
          </p:cNvSpPr>
          <p:nvPr>
            <p:ph sz="quarter" idx="1"/>
          </p:nvPr>
        </p:nvSpPr>
        <p:spPr/>
        <p:txBody>
          <a:bodyPr>
            <a:normAutofit fontScale="92500" lnSpcReduction="20000"/>
          </a:bodyPr>
          <a:lstStyle/>
          <a:p>
            <a:r>
              <a:rPr lang="ru-RU" b="1" dirty="0" smtClean="0"/>
              <a:t>Обвивающие петли.</a:t>
            </a:r>
            <a:r>
              <a:rPr lang="ru-RU" dirty="0" smtClean="0"/>
              <a:t/>
            </a:r>
            <a:br>
              <a:rPr lang="ru-RU" dirty="0" smtClean="0"/>
            </a:br>
            <a:r>
              <a:rPr lang="ru-RU" dirty="0" smtClean="0"/>
              <a:t>Обвивающая петля - это простая петля, вокруг которой обернута одна или несколько еще таких же простых  петель. Если на одной проволоке выполнить несколько таких петель, то мы получим ряд из непрерывных обвивающих петель.</a:t>
            </a:r>
          </a:p>
          <a:p>
            <a:endParaRPr lang="ru-RU" dirty="0"/>
          </a:p>
        </p:txBody>
      </p:sp>
      <p:pic>
        <p:nvPicPr>
          <p:cNvPr id="5" name="Содержимое 4" descr="nepr obv petl1.jpg"/>
          <p:cNvPicPr>
            <a:picLocks noGrp="1" noChangeAspect="1"/>
          </p:cNvPicPr>
          <p:nvPr>
            <p:ph sz="quarter" idx="2"/>
          </p:nvPr>
        </p:nvPicPr>
        <p:blipFill>
          <a:blip r:embed="rId2"/>
          <a:stretch>
            <a:fillRect/>
          </a:stretch>
        </p:blipFill>
        <p:spPr>
          <a:xfrm>
            <a:off x="4513447" y="2214554"/>
            <a:ext cx="4305852" cy="3143272"/>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142852"/>
            <a:ext cx="4281518" cy="6429420"/>
          </a:xfrm>
        </p:spPr>
        <p:txBody>
          <a:bodyPr>
            <a:normAutofit fontScale="92500"/>
          </a:bodyPr>
          <a:lstStyle/>
          <a:p>
            <a:r>
              <a:rPr lang="ru-RU" dirty="0" smtClean="0"/>
              <a:t>После того, как соцветие сделано, необходимо изготовить чашечку и присоединить ее к основанию цветка бархатцев из бисера.</a:t>
            </a:r>
            <a:br>
              <a:rPr lang="ru-RU" dirty="0" smtClean="0"/>
            </a:br>
            <a:r>
              <a:rPr lang="ru-RU" dirty="0" smtClean="0"/>
              <a:t>Чашечка формируется на тонком проволочном отрезке низкой из тридцати бисеринок зеленого цвета. Такой заготовкой необходимо обмотать стебель, начиная с основания соцветия.</a:t>
            </a:r>
            <a:endParaRPr lang="ru-RU" dirty="0"/>
          </a:p>
        </p:txBody>
      </p:sp>
      <p:pic>
        <p:nvPicPr>
          <p:cNvPr id="5" name="Содержимое 4" descr="barhatcy_iz_bisera_master_klass_11.jpg"/>
          <p:cNvPicPr>
            <a:picLocks noGrp="1" noChangeAspect="1"/>
          </p:cNvPicPr>
          <p:nvPr>
            <p:ph sz="quarter" idx="2"/>
          </p:nvPr>
        </p:nvPicPr>
        <p:blipFill>
          <a:blip r:embed="rId2"/>
          <a:stretch>
            <a:fillRect/>
          </a:stretch>
        </p:blipFill>
        <p:spPr>
          <a:xfrm>
            <a:off x="4500562" y="2000240"/>
            <a:ext cx="4498502" cy="3071834"/>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barhatcy_iz_bisera_master_klass_12.jpg"/>
          <p:cNvPicPr>
            <a:picLocks noGrp="1" noChangeAspect="1"/>
          </p:cNvPicPr>
          <p:nvPr>
            <p:ph sz="quarter" idx="1"/>
          </p:nvPr>
        </p:nvPicPr>
        <p:blipFill>
          <a:blip r:embed="rId2"/>
          <a:stretch>
            <a:fillRect/>
          </a:stretch>
        </p:blipFill>
        <p:spPr>
          <a:xfrm>
            <a:off x="234735" y="364022"/>
            <a:ext cx="8808635" cy="6065374"/>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285728"/>
            <a:ext cx="8501122" cy="6215106"/>
          </a:xfrm>
        </p:spPr>
        <p:txBody>
          <a:bodyPr>
            <a:normAutofit fontScale="85000" lnSpcReduction="20000"/>
          </a:bodyPr>
          <a:lstStyle/>
          <a:p>
            <a:r>
              <a:rPr lang="ru-RU" dirty="0" smtClean="0"/>
              <a:t>Нам осталось только сделать листья.</a:t>
            </a:r>
            <a:br>
              <a:rPr lang="ru-RU" dirty="0" smtClean="0"/>
            </a:br>
            <a:r>
              <a:rPr lang="ru-RU" dirty="0" smtClean="0"/>
              <a:t>Сначала плетем листик большого размера. Для этого, берем тонкий отрезок проволоки семьдесят сантиметров в длину и нанизываем на него бисерины зеленого цвета. Теперь, нужно сформировать по </a:t>
            </a:r>
            <a:r>
              <a:rPr lang="ru-RU" smtClean="0"/>
              <a:t>центру </a:t>
            </a:r>
            <a:r>
              <a:rPr lang="ru-RU" smtClean="0"/>
              <a:t>проволоки </a:t>
            </a:r>
            <a:r>
              <a:rPr lang="ru-RU" dirty="0" smtClean="0"/>
              <a:t>петельку, состоящую из двадцати пяти бисерин, кончики проволочек под петлей скручиваем на четыре миллиметра. Следующие петельки формируем по обе стороны от центральной. Таким образом, вторые петельки состоят из двадцати четырех бисеринок, третьи – из двадцати двух, четвертые – из двадцати и пятые – из восемнадцати.</a:t>
            </a:r>
            <a:br>
              <a:rPr lang="ru-RU" dirty="0" smtClean="0"/>
            </a:br>
            <a:r>
              <a:rPr lang="ru-RU" dirty="0" smtClean="0"/>
              <a:t>Для плетения листика маленького размера, нанизываем на проволочку сорок сантиметров в длину бисеринки зеленого цвета и формируем первую центральную петельку из пятнадцати бисеринок. Следующие петельки также создаются по обе стороны от главной. Вторые петельки состоят из четырнадцати бисеринок, третьи – из двенадцати, четвертые – десяти и пятые – из восьми.</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barhatcy_iz_bisera_master_klass_13.jpg"/>
          <p:cNvPicPr>
            <a:picLocks noGrp="1" noChangeAspect="1"/>
          </p:cNvPicPr>
          <p:nvPr>
            <p:ph sz="quarter" idx="1"/>
          </p:nvPr>
        </p:nvPicPr>
        <p:blipFill>
          <a:blip r:embed="rId2"/>
          <a:stretch>
            <a:fillRect/>
          </a:stretch>
        </p:blipFill>
        <p:spPr>
          <a:xfrm>
            <a:off x="261907" y="285728"/>
            <a:ext cx="8532873" cy="6143668"/>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1500174"/>
            <a:ext cx="3429024" cy="4661393"/>
          </a:xfrm>
        </p:spPr>
        <p:txBody>
          <a:bodyPr/>
          <a:lstStyle/>
          <a:p>
            <a:r>
              <a:rPr lang="ru-RU" dirty="0" smtClean="0"/>
              <a:t>Полученные заготовки листьев необходимо примотать к проволочному стеблю и обмотать нитями или цветочной лентой зеленого цвета.</a:t>
            </a:r>
            <a:endParaRPr lang="ru-RU" dirty="0"/>
          </a:p>
        </p:txBody>
      </p:sp>
      <p:pic>
        <p:nvPicPr>
          <p:cNvPr id="5" name="Содержимое 4" descr="barhatcy_iz_bisera_master_klass_14.jpg"/>
          <p:cNvPicPr>
            <a:picLocks noGrp="1" noChangeAspect="1"/>
          </p:cNvPicPr>
          <p:nvPr>
            <p:ph sz="quarter" idx="2"/>
          </p:nvPr>
        </p:nvPicPr>
        <p:blipFill>
          <a:blip r:embed="rId2"/>
          <a:stretch>
            <a:fillRect/>
          </a:stretch>
        </p:blipFill>
        <p:spPr>
          <a:xfrm>
            <a:off x="4064289" y="500042"/>
            <a:ext cx="4711412" cy="5857916"/>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img5.jpg"/>
          <p:cNvPicPr>
            <a:picLocks noGrp="1" noChangeAspect="1"/>
          </p:cNvPicPr>
          <p:nvPr>
            <p:ph sz="quarter" idx="1"/>
          </p:nvPr>
        </p:nvPicPr>
        <p:blipFill>
          <a:blip r:embed="rId2"/>
          <a:stretch>
            <a:fillRect/>
          </a:stretch>
        </p:blipFill>
        <p:spPr>
          <a:xfrm>
            <a:off x="357158" y="285728"/>
            <a:ext cx="8377815" cy="628336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214290"/>
            <a:ext cx="4281518" cy="6215106"/>
          </a:xfrm>
        </p:spPr>
        <p:txBody>
          <a:bodyPr>
            <a:normAutofit fontScale="92500" lnSpcReduction="10000"/>
          </a:bodyPr>
          <a:lstStyle/>
          <a:p>
            <a:r>
              <a:rPr lang="ru-RU" b="1" dirty="0" smtClean="0"/>
              <a:t>Непрерывные петли.</a:t>
            </a:r>
            <a:r>
              <a:rPr lang="ru-RU" dirty="0" smtClean="0"/>
              <a:t/>
            </a:r>
            <a:br>
              <a:rPr lang="ru-RU" dirty="0" smtClean="0"/>
            </a:br>
            <a:r>
              <a:rPr lang="ru-RU" dirty="0" smtClean="0"/>
              <a:t>Непрерывные петли - это непрерывный ряд из простых петель на одной проволоке, образующий полоску из петель бок о бок по отношению друг к другу. Расстояние между петлями может варьироваться, в зависимости от выполняемого изделия. Они могут находиться близко друг к другу, но не находить одна на другую</a:t>
            </a:r>
          </a:p>
          <a:p>
            <a:endParaRPr lang="ru-RU" dirty="0"/>
          </a:p>
        </p:txBody>
      </p:sp>
      <p:pic>
        <p:nvPicPr>
          <p:cNvPr id="5" name="Содержимое 4" descr="nepr petl.jpg"/>
          <p:cNvPicPr>
            <a:picLocks noGrp="1" noChangeAspect="1"/>
          </p:cNvPicPr>
          <p:nvPr>
            <p:ph sz="quarter" idx="2"/>
          </p:nvPr>
        </p:nvPicPr>
        <p:blipFill>
          <a:blip r:embed="rId2"/>
          <a:stretch>
            <a:fillRect/>
          </a:stretch>
        </p:blipFill>
        <p:spPr>
          <a:xfrm>
            <a:off x="4705911" y="1428736"/>
            <a:ext cx="4438089" cy="3151043"/>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barhatcy_iz_bisera_master_klass.jpg"/>
          <p:cNvPicPr>
            <a:picLocks noGrp="1" noChangeAspect="1"/>
          </p:cNvPicPr>
          <p:nvPr>
            <p:ph sz="quarter" idx="1"/>
          </p:nvPr>
        </p:nvPicPr>
        <p:blipFill>
          <a:blip r:embed="rId2"/>
          <a:stretch>
            <a:fillRect/>
          </a:stretch>
        </p:blipFill>
        <p:spPr>
          <a:xfrm>
            <a:off x="1428728" y="206790"/>
            <a:ext cx="5072098" cy="649922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28600"/>
            <a:ext cx="8572560" cy="771508"/>
          </a:xfrm>
        </p:spPr>
        <p:txBody>
          <a:bodyPr>
            <a:normAutofit/>
          </a:bodyPr>
          <a:lstStyle/>
          <a:p>
            <a:r>
              <a:rPr lang="ru-RU" sz="3600" dirty="0" smtClean="0">
                <a:solidFill>
                  <a:schemeClr val="tx1"/>
                </a:solidFill>
              </a:rPr>
              <a:t>Для плетения необходимо подготовить:</a:t>
            </a:r>
            <a:endParaRPr lang="ru-RU" sz="3600" dirty="0">
              <a:solidFill>
                <a:schemeClr val="tx1"/>
              </a:solidFill>
            </a:endParaRPr>
          </a:p>
        </p:txBody>
      </p:sp>
      <p:sp>
        <p:nvSpPr>
          <p:cNvPr id="3" name="Содержимое 2"/>
          <p:cNvSpPr>
            <a:spLocks noGrp="1"/>
          </p:cNvSpPr>
          <p:nvPr>
            <p:ph sz="quarter" idx="1"/>
          </p:nvPr>
        </p:nvSpPr>
        <p:spPr>
          <a:xfrm>
            <a:off x="609600" y="1589566"/>
            <a:ext cx="8105804" cy="4982705"/>
          </a:xfrm>
        </p:spPr>
        <p:txBody>
          <a:bodyPr>
            <a:normAutofit fontScale="40000" lnSpcReduction="20000"/>
          </a:bodyPr>
          <a:lstStyle/>
          <a:p>
            <a:r>
              <a:rPr lang="ru-RU" sz="9600" dirty="0" smtClean="0"/>
              <a:t>бисер оранжевого цвета;</a:t>
            </a:r>
          </a:p>
          <a:p>
            <a:r>
              <a:rPr lang="ru-RU" sz="9600" dirty="0" smtClean="0"/>
              <a:t>бисер желтого цвета;</a:t>
            </a:r>
          </a:p>
          <a:p>
            <a:r>
              <a:rPr lang="ru-RU" sz="9600" dirty="0" smtClean="0"/>
              <a:t>бисер зеленого цвета;</a:t>
            </a:r>
          </a:p>
          <a:p>
            <a:r>
              <a:rPr lang="ru-RU" sz="9600" dirty="0" smtClean="0"/>
              <a:t>проволока </a:t>
            </a:r>
            <a:r>
              <a:rPr lang="ru-RU" sz="9600" dirty="0" smtClean="0"/>
              <a:t>для </a:t>
            </a:r>
            <a:r>
              <a:rPr lang="ru-RU" sz="9600" dirty="0" err="1" smtClean="0"/>
              <a:t>бисероплетения</a:t>
            </a:r>
            <a:r>
              <a:rPr lang="ru-RU" sz="9600" dirty="0" smtClean="0"/>
              <a:t> диаметром 0,3 миллиметра;</a:t>
            </a:r>
          </a:p>
          <a:p>
            <a:r>
              <a:rPr lang="ru-RU" sz="9600" dirty="0" smtClean="0"/>
              <a:t>проволока </a:t>
            </a:r>
            <a:r>
              <a:rPr lang="ru-RU" sz="9600" dirty="0" smtClean="0"/>
              <a:t>для </a:t>
            </a:r>
            <a:r>
              <a:rPr lang="ru-RU" sz="9600" dirty="0" err="1" smtClean="0"/>
              <a:t>бисероплетения</a:t>
            </a:r>
            <a:r>
              <a:rPr lang="ru-RU" sz="9600" dirty="0" smtClean="0"/>
              <a:t> диаметром 0,6 миллиметров;</a:t>
            </a:r>
          </a:p>
          <a:p>
            <a:r>
              <a:rPr lang="ru-RU" sz="9600" dirty="0" smtClean="0"/>
              <a:t>нити зеленого цвета или </a:t>
            </a:r>
            <a:r>
              <a:rPr lang="ru-RU" sz="9600" dirty="0" err="1" smtClean="0"/>
              <a:t>стейп</a:t>
            </a:r>
            <a:r>
              <a:rPr lang="ru-RU" sz="9600" dirty="0" smtClean="0"/>
              <a:t> лента.</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1571612"/>
            <a:ext cx="8429684" cy="5072098"/>
          </a:xfrm>
        </p:spPr>
        <p:txBody>
          <a:bodyPr>
            <a:normAutofit/>
          </a:bodyPr>
          <a:lstStyle/>
          <a:p>
            <a:r>
              <a:rPr lang="ru-RU" sz="3200" dirty="0" smtClean="0"/>
              <a:t>Всего для букета бархатцев из бисера нам нужно сделать пять цветочков. Каждый цветочек включает в себя соцветие и по две пары листиков маленького и большого размеров. Весь мастер-класс построен на петельной технике плетения всех элементов цветка.</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8177242" cy="5129226"/>
          </a:xfrm>
        </p:spPr>
        <p:txBody>
          <a:bodyPr/>
          <a:lstStyle/>
          <a:p>
            <a:pPr algn="ctr"/>
            <a:r>
              <a:rPr lang="ru-RU" dirty="0" smtClean="0">
                <a:solidFill>
                  <a:schemeClr val="tx1"/>
                </a:solidFill>
              </a:rPr>
              <a:t>Делаем первый уровень.</a:t>
            </a:r>
            <a:endParaRPr lang="ru-RU"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0"/>
            <a:ext cx="4714876" cy="6858000"/>
          </a:xfrm>
        </p:spPr>
        <p:txBody>
          <a:bodyPr>
            <a:normAutofit lnSpcReduction="10000"/>
          </a:bodyPr>
          <a:lstStyle/>
          <a:p>
            <a:r>
              <a:rPr lang="ru-RU" sz="2800" dirty="0" smtClean="0"/>
              <a:t/>
            </a:r>
            <a:br>
              <a:rPr lang="ru-RU" sz="2800" dirty="0" smtClean="0"/>
            </a:br>
            <a:r>
              <a:rPr lang="ru-RU" sz="2800" dirty="0" smtClean="0"/>
              <a:t>Начинаем создание бархатцы с соцветия, которое состоит из четырех уровней лепесточков.</a:t>
            </a:r>
            <a:br>
              <a:rPr lang="ru-RU" sz="2800" dirty="0" smtClean="0"/>
            </a:br>
            <a:r>
              <a:rPr lang="ru-RU" sz="2800" dirty="0" smtClean="0"/>
              <a:t>Для этого, берем тонкий отрезок </a:t>
            </a:r>
            <a:r>
              <a:rPr lang="ru-RU" sz="2800" dirty="0" smtClean="0"/>
              <a:t>проволоки </a:t>
            </a:r>
            <a:r>
              <a:rPr lang="ru-RU" sz="2800" dirty="0" smtClean="0"/>
              <a:t>тридцать сантиметров в длину и нанизываем на него тридцать пять бисеринок желтого цвета и скручиваем по центру проволочного отрезка пять петелек, состоящих из семи бисеринок, как на фото:</a:t>
            </a:r>
            <a:endParaRPr lang="ru-RU" sz="2800" dirty="0"/>
          </a:p>
        </p:txBody>
      </p:sp>
      <p:pic>
        <p:nvPicPr>
          <p:cNvPr id="5" name="Содержимое 4" descr="barhatcy_iz_bisera_master_klass_1.jpg"/>
          <p:cNvPicPr>
            <a:picLocks noGrp="1" noChangeAspect="1"/>
          </p:cNvPicPr>
          <p:nvPr>
            <p:ph sz="quarter" idx="2"/>
          </p:nvPr>
        </p:nvPicPr>
        <p:blipFill>
          <a:blip r:embed="rId2"/>
          <a:stretch>
            <a:fillRect/>
          </a:stretch>
        </p:blipFill>
        <p:spPr>
          <a:xfrm>
            <a:off x="4725039" y="2000240"/>
            <a:ext cx="4379913" cy="2990855"/>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28600"/>
            <a:ext cx="8405842" cy="4700598"/>
          </a:xfrm>
        </p:spPr>
        <p:txBody>
          <a:bodyPr/>
          <a:lstStyle/>
          <a:p>
            <a:pPr algn="ctr"/>
            <a:r>
              <a:rPr lang="ru-RU" dirty="0" smtClean="0">
                <a:solidFill>
                  <a:schemeClr val="tx1"/>
                </a:solidFill>
              </a:rPr>
              <a:t>Второй уровень</a:t>
            </a:r>
            <a:endParaRPr lang="ru-RU" dirty="0">
              <a:solidFill>
                <a:schemeClr val="tx1"/>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81</TotalTime>
  <Words>448</Words>
  <Application>Microsoft Office PowerPoint</Application>
  <PresentationFormat>Экран (4:3)</PresentationFormat>
  <Paragraphs>27</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Обычная</vt:lpstr>
      <vt:lpstr>Бархатцы из бисера петельным плетением  ппете</vt:lpstr>
      <vt:lpstr>Петельное плетение</vt:lpstr>
      <vt:lpstr>Слайд 3</vt:lpstr>
      <vt:lpstr>Слайд 4</vt:lpstr>
      <vt:lpstr>Для плетения необходимо подготовить:</vt:lpstr>
      <vt:lpstr>Слайд 6</vt:lpstr>
      <vt:lpstr>Делаем первый уровень.</vt:lpstr>
      <vt:lpstr>Слайд 8</vt:lpstr>
      <vt:lpstr>Второй уровень</vt:lpstr>
      <vt:lpstr>Слайд 10</vt:lpstr>
      <vt:lpstr>Третий уровень </vt:lpstr>
      <vt:lpstr>Слайд 12</vt:lpstr>
      <vt:lpstr>Слайд 13</vt:lpstr>
      <vt:lpstr>Начинаем плетение заключительного – четвертого уровня.</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Бархатцы из бисера своими руками</dc:title>
  <dc:creator>user</dc:creator>
  <cp:lastModifiedBy>user</cp:lastModifiedBy>
  <cp:revision>12</cp:revision>
  <dcterms:created xsi:type="dcterms:W3CDTF">2020-04-06T12:12:49Z</dcterms:created>
  <dcterms:modified xsi:type="dcterms:W3CDTF">2020-04-07T10:05:38Z</dcterms:modified>
</cp:coreProperties>
</file>