
<file path=[Content_Types].xml><?xml version="1.0" encoding="utf-8"?>
<Types xmlns="http://schemas.openxmlformats.org/package/2006/content-types">
  <Default ContentType="image/png" Extension="png"/>
  <Default ContentType="image/x-wmf" Extension="wmf"/>
  <Default ContentType="image/jpeg" Extension="jpeg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71" r:id="rId1"/>
  </p:sldMasterIdLst>
  <p:notesMasterIdLst>
    <p:notesMasterId r:id="rId14"/>
  </p:notesMasterIdLst>
  <p:sldIdLst>
    <p:sldId id="282" r:id="rId2"/>
    <p:sldId id="263" r:id="rId3"/>
    <p:sldId id="295" r:id="rId4"/>
    <p:sldId id="264" r:id="rId5"/>
    <p:sldId id="273" r:id="rId6"/>
    <p:sldId id="275" r:id="rId7"/>
    <p:sldId id="274" r:id="rId8"/>
    <p:sldId id="291" r:id="rId9"/>
    <p:sldId id="292" r:id="rId10"/>
    <p:sldId id="293" r:id="rId11"/>
    <p:sldId id="299" r:id="rId12"/>
    <p:sldId id="300" r:id="rId1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b="1" kern="1200">
        <a:solidFill>
          <a:schemeClr val="folHlink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folHlink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folHlink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folHlink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fol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413A"/>
    <a:srgbClr val="9A4C44"/>
    <a:srgbClr val="4D2F23"/>
    <a:srgbClr val="703832"/>
    <a:srgbClr val="9C7064"/>
    <a:srgbClr val="33CC33"/>
    <a:srgbClr val="FCECCC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 varScale="1">
        <p:scale>
          <a:sx n="87" d="100"/>
          <a:sy n="87" d="100"/>
        </p:scale>
        <p:origin x="-99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A2911DD-9D40-4F9C-9873-E33D5BCBCB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865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media/image1.wmf" Type="http://schemas.openxmlformats.org/officeDocument/2006/relationships/image"/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kumimoji="1"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kumimoji="1"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ru-RU" sz="1800" b="0">
                <a:solidFill>
                  <a:schemeClr val="tx1"/>
                </a:solidFill>
              </a:endParaRPr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>
                        <a:gd name="T0" fmla="*/ 340 w 1231"/>
                        <a:gd name="T1" fmla="*/ 283 h 2560"/>
                        <a:gd name="T2" fmla="*/ 418 w 1231"/>
                        <a:gd name="T3" fmla="*/ 115 h 2560"/>
                        <a:gd name="T4" fmla="*/ 586 w 1231"/>
                        <a:gd name="T5" fmla="*/ 7 h 2560"/>
                        <a:gd name="T6" fmla="*/ 901 w 1231"/>
                        <a:gd name="T7" fmla="*/ 61 h 2560"/>
                        <a:gd name="T8" fmla="*/ 1060 w 1231"/>
                        <a:gd name="T9" fmla="*/ 349 h 2560"/>
                        <a:gd name="T10" fmla="*/ 985 w 1231"/>
                        <a:gd name="T11" fmla="*/ 769 h 2560"/>
                        <a:gd name="T12" fmla="*/ 949 w 1231"/>
                        <a:gd name="T13" fmla="*/ 943 h 2560"/>
                        <a:gd name="T14" fmla="*/ 1114 w 1231"/>
                        <a:gd name="T15" fmla="*/ 1075 h 2560"/>
                        <a:gd name="T16" fmla="*/ 1240 w 1231"/>
                        <a:gd name="T17" fmla="*/ 1525 h 2560"/>
                        <a:gd name="T18" fmla="*/ 1132 w 1231"/>
                        <a:gd name="T19" fmla="*/ 1969 h 2560"/>
                        <a:gd name="T20" fmla="*/ 913 w 1231"/>
                        <a:gd name="T21" fmla="*/ 2077 h 2560"/>
                        <a:gd name="T22" fmla="*/ 727 w 1231"/>
                        <a:gd name="T23" fmla="*/ 2059 h 2560"/>
                        <a:gd name="T24" fmla="*/ 661 w 1231"/>
                        <a:gd name="T25" fmla="*/ 2251 h 2560"/>
                        <a:gd name="T26" fmla="*/ 532 w 1231"/>
                        <a:gd name="T27" fmla="*/ 2527 h 2560"/>
                        <a:gd name="T28" fmla="*/ 214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2 w 1231"/>
                        <a:gd name="T37" fmla="*/ 1513 h 2560"/>
                        <a:gd name="T38" fmla="*/ 220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2 w 1231"/>
                        <a:gd name="T45" fmla="*/ 2431 h 2560"/>
                        <a:gd name="T46" fmla="*/ 598 w 1231"/>
                        <a:gd name="T47" fmla="*/ 2227 h 2560"/>
                        <a:gd name="T48" fmla="*/ 580 w 1231"/>
                        <a:gd name="T49" fmla="*/ 1807 h 2560"/>
                        <a:gd name="T50" fmla="*/ 496 w 1231"/>
                        <a:gd name="T51" fmla="*/ 1531 h 2560"/>
                        <a:gd name="T52" fmla="*/ 538 w 1231"/>
                        <a:gd name="T53" fmla="*/ 1459 h 2560"/>
                        <a:gd name="T54" fmla="*/ 631 w 1231"/>
                        <a:gd name="T55" fmla="*/ 1633 h 2560"/>
                        <a:gd name="T56" fmla="*/ 727 w 1231"/>
                        <a:gd name="T57" fmla="*/ 1933 h 2560"/>
                        <a:gd name="T58" fmla="*/ 973 w 1231"/>
                        <a:gd name="T59" fmla="*/ 1963 h 2560"/>
                        <a:gd name="T60" fmla="*/ 1144 w 1231"/>
                        <a:gd name="T61" fmla="*/ 1687 h 2560"/>
                        <a:gd name="T62" fmla="*/ 1126 w 1231"/>
                        <a:gd name="T63" fmla="*/ 1273 h 2560"/>
                        <a:gd name="T64" fmla="*/ 889 w 1231"/>
                        <a:gd name="T65" fmla="*/ 1057 h 2560"/>
                        <a:gd name="T66" fmla="*/ 685 w 1231"/>
                        <a:gd name="T67" fmla="*/ 1129 h 2560"/>
                        <a:gd name="T68" fmla="*/ 580 w 1231"/>
                        <a:gd name="T69" fmla="*/ 1117 h 2560"/>
                        <a:gd name="T70" fmla="*/ 625 w 1231"/>
                        <a:gd name="T71" fmla="*/ 1033 h 2560"/>
                        <a:gd name="T72" fmla="*/ 817 w 1231"/>
                        <a:gd name="T73" fmla="*/ 937 h 2560"/>
                        <a:gd name="T74" fmla="*/ 955 w 1231"/>
                        <a:gd name="T75" fmla="*/ 613 h 2560"/>
                        <a:gd name="T76" fmla="*/ 889 w 1231"/>
                        <a:gd name="T77" fmla="*/ 175 h 2560"/>
                        <a:gd name="T78" fmla="*/ 625 w 1231"/>
                        <a:gd name="T79" fmla="*/ 103 h 2560"/>
                        <a:gd name="T80" fmla="*/ 394 w 1231"/>
                        <a:gd name="T81" fmla="*/ 355 h 2560"/>
                        <a:gd name="T82" fmla="*/ 406 w 1231"/>
                        <a:gd name="T83" fmla="*/ 763 h 2560"/>
                        <a:gd name="T84" fmla="*/ 346 w 1231"/>
                        <a:gd name="T85" fmla="*/ 949 h 2560"/>
                        <a:gd name="T86" fmla="*/ 292 w 1231"/>
                        <a:gd name="T87" fmla="*/ 685 h 2560"/>
                        <a:gd name="T88" fmla="*/ 310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24 h 2071"/>
                        <a:gd name="T2" fmla="*/ 797 w 865"/>
                        <a:gd name="T3" fmla="*/ 347 h 2071"/>
                        <a:gd name="T4" fmla="*/ 863 w 865"/>
                        <a:gd name="T5" fmla="*/ 203 h 2071"/>
                        <a:gd name="T6" fmla="*/ 809 w 865"/>
                        <a:gd name="T7" fmla="*/ 215 h 2071"/>
                        <a:gd name="T8" fmla="*/ 749 w 865"/>
                        <a:gd name="T9" fmla="*/ 215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3 h 2071"/>
                        <a:gd name="T22" fmla="*/ 119 w 865"/>
                        <a:gd name="T23" fmla="*/ 401 h 2071"/>
                        <a:gd name="T24" fmla="*/ 131 w 865"/>
                        <a:gd name="T25" fmla="*/ 584 h 2071"/>
                        <a:gd name="T26" fmla="*/ 173 w 865"/>
                        <a:gd name="T27" fmla="*/ 776 h 2071"/>
                        <a:gd name="T28" fmla="*/ 197 w 865"/>
                        <a:gd name="T29" fmla="*/ 875 h 2071"/>
                        <a:gd name="T30" fmla="*/ 167 w 865"/>
                        <a:gd name="T31" fmla="*/ 977 h 2071"/>
                        <a:gd name="T32" fmla="*/ 65 w 865"/>
                        <a:gd name="T33" fmla="*/ 1115 h 2071"/>
                        <a:gd name="T34" fmla="*/ 17 w 865"/>
                        <a:gd name="T35" fmla="*/ 1286 h 2071"/>
                        <a:gd name="T36" fmla="*/ 5 w 865"/>
                        <a:gd name="T37" fmla="*/ 1538 h 2071"/>
                        <a:gd name="T38" fmla="*/ 47 w 865"/>
                        <a:gd name="T39" fmla="*/ 1733 h 2071"/>
                        <a:gd name="T40" fmla="*/ 131 w 865"/>
                        <a:gd name="T41" fmla="*/ 1883 h 2071"/>
                        <a:gd name="T42" fmla="*/ 299 w 865"/>
                        <a:gd name="T43" fmla="*/ 1970 h 2071"/>
                        <a:gd name="T44" fmla="*/ 425 w 865"/>
                        <a:gd name="T45" fmla="*/ 1964 h 2071"/>
                        <a:gd name="T46" fmla="*/ 467 w 865"/>
                        <a:gd name="T47" fmla="*/ 1976 h 2071"/>
                        <a:gd name="T48" fmla="*/ 497 w 865"/>
                        <a:gd name="T49" fmla="*/ 2048 h 2071"/>
                        <a:gd name="T50" fmla="*/ 497 w 865"/>
                        <a:gd name="T51" fmla="*/ 1946 h 2071"/>
                        <a:gd name="T52" fmla="*/ 557 w 865"/>
                        <a:gd name="T53" fmla="*/ 1763 h 2071"/>
                        <a:gd name="T54" fmla="*/ 617 w 865"/>
                        <a:gd name="T55" fmla="*/ 1643 h 2071"/>
                        <a:gd name="T56" fmla="*/ 581 w 865"/>
                        <a:gd name="T57" fmla="*/ 1685 h 2071"/>
                        <a:gd name="T58" fmla="*/ 515 w 865"/>
                        <a:gd name="T59" fmla="*/ 1805 h 2071"/>
                        <a:gd name="T60" fmla="*/ 407 w 865"/>
                        <a:gd name="T61" fmla="*/ 1888 h 2071"/>
                        <a:gd name="T62" fmla="*/ 269 w 865"/>
                        <a:gd name="T63" fmla="*/ 1883 h 2071"/>
                        <a:gd name="T64" fmla="*/ 179 w 865"/>
                        <a:gd name="T65" fmla="*/ 1799 h 2071"/>
                        <a:gd name="T66" fmla="*/ 113 w 865"/>
                        <a:gd name="T67" fmla="*/ 1625 h 2071"/>
                        <a:gd name="T68" fmla="*/ 107 w 865"/>
                        <a:gd name="T69" fmla="*/ 1382 h 2071"/>
                        <a:gd name="T70" fmla="*/ 137 w 865"/>
                        <a:gd name="T71" fmla="*/ 1181 h 2071"/>
                        <a:gd name="T72" fmla="*/ 203 w 865"/>
                        <a:gd name="T73" fmla="*/ 1061 h 2071"/>
                        <a:gd name="T74" fmla="*/ 323 w 865"/>
                        <a:gd name="T75" fmla="*/ 1013 h 2071"/>
                        <a:gd name="T76" fmla="*/ 509 w 865"/>
                        <a:gd name="T77" fmla="*/ 1067 h 2071"/>
                        <a:gd name="T78" fmla="*/ 611 w 865"/>
                        <a:gd name="T79" fmla="*/ 1115 h 2071"/>
                        <a:gd name="T80" fmla="*/ 665 w 865"/>
                        <a:gd name="T81" fmla="*/ 1091 h 2071"/>
                        <a:gd name="T82" fmla="*/ 659 w 865"/>
                        <a:gd name="T83" fmla="*/ 1037 h 2071"/>
                        <a:gd name="T84" fmla="*/ 611 w 865"/>
                        <a:gd name="T85" fmla="*/ 995 h 2071"/>
                        <a:gd name="T86" fmla="*/ 497 w 865"/>
                        <a:gd name="T87" fmla="*/ 971 h 2071"/>
                        <a:gd name="T88" fmla="*/ 323 w 865"/>
                        <a:gd name="T89" fmla="*/ 887 h 2071"/>
                        <a:gd name="T90" fmla="*/ 233 w 865"/>
                        <a:gd name="T91" fmla="*/ 674 h 2071"/>
                        <a:gd name="T92" fmla="*/ 209 w 865"/>
                        <a:gd name="T93" fmla="*/ 413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7 h 2071"/>
                        <a:gd name="T102" fmla="*/ 737 w 865"/>
                        <a:gd name="T103" fmla="*/ 425 h 2071"/>
                        <a:gd name="T104" fmla="*/ 773 w 865"/>
                        <a:gd name="T105" fmla="*/ 596 h 2071"/>
                        <a:gd name="T106" fmla="*/ 809 w 865"/>
                        <a:gd name="T107" fmla="*/ 578 h 2071"/>
                        <a:gd name="T108" fmla="*/ 785 w 865"/>
                        <a:gd name="T109" fmla="*/ 524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92 h 521"/>
                      <a:gd name="T2" fmla="*/ 27 w 266"/>
                      <a:gd name="T3" fmla="*/ 279 h 521"/>
                      <a:gd name="T4" fmla="*/ 105 w 266"/>
                      <a:gd name="T5" fmla="*/ 45 h 521"/>
                      <a:gd name="T6" fmla="*/ 174 w 266"/>
                      <a:gd name="T7" fmla="*/ 3 h 521"/>
                      <a:gd name="T8" fmla="*/ 226 w 266"/>
                      <a:gd name="T9" fmla="*/ 39 h 521"/>
                      <a:gd name="T10" fmla="*/ 249 w 266"/>
                      <a:gd name="T11" fmla="*/ 132 h 521"/>
                      <a:gd name="T12" fmla="*/ 198 w 266"/>
                      <a:gd name="T13" fmla="*/ 279 h 521"/>
                      <a:gd name="T14" fmla="*/ 99 w 266"/>
                      <a:gd name="T15" fmla="*/ 486 h 521"/>
                      <a:gd name="T16" fmla="*/ 42 w 266"/>
                      <a:gd name="T17" fmla="*/ 510 h 521"/>
                      <a:gd name="T18" fmla="*/ 3 w 266"/>
                      <a:gd name="T19" fmla="*/ 492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>
                      <a:gd name="T0" fmla="*/ 106 w 392"/>
                      <a:gd name="T1" fmla="*/ 217 h 340"/>
                      <a:gd name="T2" fmla="*/ 16 w 392"/>
                      <a:gd name="T3" fmla="*/ 93 h 340"/>
                      <a:gd name="T4" fmla="*/ 4 w 392"/>
                      <a:gd name="T5" fmla="*/ 48 h 340"/>
                      <a:gd name="T6" fmla="*/ 28 w 392"/>
                      <a:gd name="T7" fmla="*/ 3 h 340"/>
                      <a:gd name="T8" fmla="*/ 136 w 392"/>
                      <a:gd name="T9" fmla="*/ 30 h 340"/>
                      <a:gd name="T10" fmla="*/ 262 w 392"/>
                      <a:gd name="T11" fmla="*/ 81 h 340"/>
                      <a:gd name="T12" fmla="*/ 382 w 392"/>
                      <a:gd name="T13" fmla="*/ 171 h 340"/>
                      <a:gd name="T14" fmla="*/ 406 w 392"/>
                      <a:gd name="T15" fmla="*/ 295 h 340"/>
                      <a:gd name="T16" fmla="*/ 355 w 392"/>
                      <a:gd name="T17" fmla="*/ 360 h 340"/>
                      <a:gd name="T18" fmla="*/ 256 w 392"/>
                      <a:gd name="T19" fmla="*/ 341 h 340"/>
                      <a:gd name="T20" fmla="*/ 106 w 392"/>
                      <a:gd name="T21" fmla="*/ 217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74 h 558"/>
                      <a:gd name="T2" fmla="*/ 39 w 151"/>
                      <a:gd name="T3" fmla="*/ 42 h 558"/>
                      <a:gd name="T4" fmla="*/ 60 w 151"/>
                      <a:gd name="T5" fmla="*/ 3 h 558"/>
                      <a:gd name="T6" fmla="*/ 98 w 151"/>
                      <a:gd name="T7" fmla="*/ 27 h 558"/>
                      <a:gd name="T8" fmla="*/ 125 w 151"/>
                      <a:gd name="T9" fmla="*/ 174 h 558"/>
                      <a:gd name="T10" fmla="*/ 130 w 151"/>
                      <a:gd name="T11" fmla="*/ 444 h 558"/>
                      <a:gd name="T12" fmla="*/ 87 w 151"/>
                      <a:gd name="T13" fmla="*/ 570 h 558"/>
                      <a:gd name="T14" fmla="*/ 21 w 151"/>
                      <a:gd name="T15" fmla="*/ 538 h 558"/>
                      <a:gd name="T16" fmla="*/ 0 w 151"/>
                      <a:gd name="T17" fmla="*/ 330 h 558"/>
                      <a:gd name="T18" fmla="*/ 15 w 151"/>
                      <a:gd name="T19" fmla="*/ 174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2 w 392"/>
                      <a:gd name="T1" fmla="*/ 58 h 253"/>
                      <a:gd name="T2" fmla="*/ 301 w 392"/>
                      <a:gd name="T3" fmla="*/ 19 h 253"/>
                      <a:gd name="T4" fmla="*/ 358 w 392"/>
                      <a:gd name="T5" fmla="*/ 7 h 253"/>
                      <a:gd name="T6" fmla="*/ 376 w 392"/>
                      <a:gd name="T7" fmla="*/ 58 h 253"/>
                      <a:gd name="T8" fmla="*/ 319 w 392"/>
                      <a:gd name="T9" fmla="*/ 124 h 253"/>
                      <a:gd name="T10" fmla="*/ 190 w 392"/>
                      <a:gd name="T11" fmla="*/ 208 h 253"/>
                      <a:gd name="T12" fmla="*/ 37 w 392"/>
                      <a:gd name="T13" fmla="*/ 229 h 253"/>
                      <a:gd name="T14" fmla="*/ 1 w 392"/>
                      <a:gd name="T15" fmla="*/ 175 h 253"/>
                      <a:gd name="T16" fmla="*/ 43 w 392"/>
                      <a:gd name="T17" fmla="*/ 106 h 253"/>
                      <a:gd name="T18" fmla="*/ 172 w 392"/>
                      <a:gd name="T19" fmla="*/ 58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2 w 238"/>
                      <a:gd name="T1" fmla="*/ 254 h 386"/>
                      <a:gd name="T2" fmla="*/ 23 w 238"/>
                      <a:gd name="T3" fmla="*/ 180 h 386"/>
                      <a:gd name="T4" fmla="*/ 0 w 238"/>
                      <a:gd name="T5" fmla="*/ 90 h 386"/>
                      <a:gd name="T6" fmla="*/ 23 w 238"/>
                      <a:gd name="T7" fmla="*/ 12 h 386"/>
                      <a:gd name="T8" fmla="*/ 113 w 238"/>
                      <a:gd name="T9" fmla="*/ 24 h 386"/>
                      <a:gd name="T10" fmla="*/ 168 w 238"/>
                      <a:gd name="T11" fmla="*/ 123 h 386"/>
                      <a:gd name="T12" fmla="*/ 219 w 238"/>
                      <a:gd name="T13" fmla="*/ 288 h 386"/>
                      <a:gd name="T14" fmla="*/ 192 w 238"/>
                      <a:gd name="T15" fmla="*/ 354 h 386"/>
                      <a:gd name="T16" fmla="*/ 158 w 238"/>
                      <a:gd name="T17" fmla="*/ 333 h 386"/>
                      <a:gd name="T18" fmla="*/ 72 w 238"/>
                      <a:gd name="T19" fmla="*/ 254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kumimoji="1"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34 w 21600"/>
                <a:gd name="T1" fmla="*/ 0 h 21600"/>
                <a:gd name="T2" fmla="*/ 17 w 21600"/>
                <a:gd name="T3" fmla="*/ 0 h 21600"/>
                <a:gd name="T4" fmla="*/ 0 w 21600"/>
                <a:gd name="T5" fmla="*/ 0 h 21600"/>
                <a:gd name="T6" fmla="*/ 1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1474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474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BD564-BF8C-4E7D-97CC-0CFCE4785C6D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7164C-35B9-4ACC-AE41-D2D9C9C91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064024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911A3-4A45-4DA7-9B2E-F7610109A904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62969-E62E-47E2-A465-AF250503CE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9409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9507C-3652-4710-B2D1-E34880C10DB3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117D26-C0DD-4A06-A711-FDAFCF5F7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05113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93594-570D-4977-A2BD-9F59FC6B7FC8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3C0BE-5C19-472C-82D6-93E146662A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973804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A53EC-9D8C-4FC7-A44D-167ECDBD1FE9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F8423-F2E7-4D03-B426-4523087567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272544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40F62-0236-4905-BCEA-F38F31593650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8F067-228D-45DB-988B-242F551D66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29417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58D83-AAA4-42D5-9E2D-8DFA74F0996E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0364D-D95E-430A-861C-4FF7B81026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484349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3BCE5-0785-47AA-8553-EBAFBAB381E3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04361-A1FC-4B2B-B102-5CBF06C853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933527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33226-7C6F-4843-94A9-3B56961DCE9A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D3365-8627-4DC9-90DD-3169C89486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155018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9D473-5036-4F85-95D0-D54669DC8E92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4DF1C2-8E63-4498-B812-F51642A87C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930737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4B2D8-C9FC-463D-B9FF-6C91B3B11F06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06D85-73F6-452C-9502-7D74F5A6D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031734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 ?><Relationships xmlns="http://schemas.openxmlformats.org/package/2006/relationships"><Relationship Id="rId8" Target="../slideLayouts/slideLayout8.xml" Type="http://schemas.openxmlformats.org/officeDocument/2006/relationships/slideLayout"/><Relationship Id="rId13" Target="../media/image1.wmf" Type="http://schemas.openxmlformats.org/officeDocument/2006/relationships/image"/><Relationship Id="rId3" Target="../slideLayouts/slideLayout3.xml" Type="http://schemas.openxmlformats.org/officeDocument/2006/relationships/slideLayout"/><Relationship Id="rId7" Target="../slideLayouts/slideLayout7.xml" Type="http://schemas.openxmlformats.org/officeDocument/2006/relationships/slideLayout"/><Relationship Id="rId12" Target="../theme/theme1.xml" Type="http://schemas.openxmlformats.org/officeDocument/2006/relationships/theme"/><Relationship Id="rId17" Target="../media/image5.png" Type="http://schemas.openxmlformats.org/officeDocument/2006/relationships/image"/><Relationship Id="rId2" Target="../slideLayouts/slideLayout2.xml" Type="http://schemas.openxmlformats.org/officeDocument/2006/relationships/slideLayout"/><Relationship Id="rId16" Target="../media/image4.png" Type="http://schemas.openxmlformats.org/officeDocument/2006/relationships/image"/><Relationship Id="rId1" Target="../slideLayouts/slideLayout1.xml" Type="http://schemas.openxmlformats.org/officeDocument/2006/relationships/slideLayout"/><Relationship Id="rId6" Target="../slideLayouts/slideLayout6.xml" Type="http://schemas.openxmlformats.org/officeDocument/2006/relationships/slideLayout"/><Relationship Id="rId11" Target="../slideLayouts/slideLayout11.xml" Type="http://schemas.openxmlformats.org/officeDocument/2006/relationships/slideLayout"/><Relationship Id="rId5" Target="../slideLayouts/slideLayout5.xml" Type="http://schemas.openxmlformats.org/officeDocument/2006/relationships/slideLayout"/><Relationship Id="rId15" Target="../media/image3.png" Type="http://schemas.openxmlformats.org/officeDocument/2006/relationships/image"/><Relationship Id="rId10" Target="../slideLayouts/slideLayout10.xml" Type="http://schemas.openxmlformats.org/officeDocument/2006/relationships/slideLayout"/><Relationship Id="rId4" Target="../slideLayouts/slideLayout4.xml" Type="http://schemas.openxmlformats.org/officeDocument/2006/relationships/slideLayout"/><Relationship Id="rId9" Target="../slideLayouts/slideLayout9.xml" Type="http://schemas.openxmlformats.org/officeDocument/2006/relationships/slideLayout"/><Relationship Id="rId14" Target="../media/image2.jpeg" Type="http://schemas.openxmlformats.org/officeDocument/2006/relationships/imag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kumimoji="1"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033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kumimoji="1"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1366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kumimoji="1" lang="ru-RU" sz="1800" b="0">
                <a:solidFill>
                  <a:schemeClr val="tx1"/>
                </a:solidFill>
              </a:endParaRPr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108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23" y="323"/>
                      <a:ext cx="1234" cy="2560"/>
                    </a:xfrm>
                    <a:custGeom>
                      <a:avLst/>
                      <a:gdLst>
                        <a:gd name="T0" fmla="*/ 340 w 1231"/>
                        <a:gd name="T1" fmla="*/ 283 h 2560"/>
                        <a:gd name="T2" fmla="*/ 418 w 1231"/>
                        <a:gd name="T3" fmla="*/ 115 h 2560"/>
                        <a:gd name="T4" fmla="*/ 586 w 1231"/>
                        <a:gd name="T5" fmla="*/ 7 h 2560"/>
                        <a:gd name="T6" fmla="*/ 901 w 1231"/>
                        <a:gd name="T7" fmla="*/ 61 h 2560"/>
                        <a:gd name="T8" fmla="*/ 1060 w 1231"/>
                        <a:gd name="T9" fmla="*/ 349 h 2560"/>
                        <a:gd name="T10" fmla="*/ 985 w 1231"/>
                        <a:gd name="T11" fmla="*/ 769 h 2560"/>
                        <a:gd name="T12" fmla="*/ 949 w 1231"/>
                        <a:gd name="T13" fmla="*/ 943 h 2560"/>
                        <a:gd name="T14" fmla="*/ 1114 w 1231"/>
                        <a:gd name="T15" fmla="*/ 1075 h 2560"/>
                        <a:gd name="T16" fmla="*/ 1240 w 1231"/>
                        <a:gd name="T17" fmla="*/ 1525 h 2560"/>
                        <a:gd name="T18" fmla="*/ 1132 w 1231"/>
                        <a:gd name="T19" fmla="*/ 1969 h 2560"/>
                        <a:gd name="T20" fmla="*/ 913 w 1231"/>
                        <a:gd name="T21" fmla="*/ 2077 h 2560"/>
                        <a:gd name="T22" fmla="*/ 727 w 1231"/>
                        <a:gd name="T23" fmla="*/ 2059 h 2560"/>
                        <a:gd name="T24" fmla="*/ 661 w 1231"/>
                        <a:gd name="T25" fmla="*/ 2251 h 2560"/>
                        <a:gd name="T26" fmla="*/ 532 w 1231"/>
                        <a:gd name="T27" fmla="*/ 2527 h 2560"/>
                        <a:gd name="T28" fmla="*/ 214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62 w 1231"/>
                        <a:gd name="T37" fmla="*/ 1513 h 2560"/>
                        <a:gd name="T38" fmla="*/ 220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42 w 1231"/>
                        <a:gd name="T45" fmla="*/ 2431 h 2560"/>
                        <a:gd name="T46" fmla="*/ 598 w 1231"/>
                        <a:gd name="T47" fmla="*/ 2227 h 2560"/>
                        <a:gd name="T48" fmla="*/ 580 w 1231"/>
                        <a:gd name="T49" fmla="*/ 1807 h 2560"/>
                        <a:gd name="T50" fmla="*/ 496 w 1231"/>
                        <a:gd name="T51" fmla="*/ 1531 h 2560"/>
                        <a:gd name="T52" fmla="*/ 538 w 1231"/>
                        <a:gd name="T53" fmla="*/ 1459 h 2560"/>
                        <a:gd name="T54" fmla="*/ 631 w 1231"/>
                        <a:gd name="T55" fmla="*/ 1633 h 2560"/>
                        <a:gd name="T56" fmla="*/ 727 w 1231"/>
                        <a:gd name="T57" fmla="*/ 1933 h 2560"/>
                        <a:gd name="T58" fmla="*/ 973 w 1231"/>
                        <a:gd name="T59" fmla="*/ 1963 h 2560"/>
                        <a:gd name="T60" fmla="*/ 1144 w 1231"/>
                        <a:gd name="T61" fmla="*/ 1687 h 2560"/>
                        <a:gd name="T62" fmla="*/ 1126 w 1231"/>
                        <a:gd name="T63" fmla="*/ 1273 h 2560"/>
                        <a:gd name="T64" fmla="*/ 889 w 1231"/>
                        <a:gd name="T65" fmla="*/ 1057 h 2560"/>
                        <a:gd name="T66" fmla="*/ 685 w 1231"/>
                        <a:gd name="T67" fmla="*/ 1129 h 2560"/>
                        <a:gd name="T68" fmla="*/ 580 w 1231"/>
                        <a:gd name="T69" fmla="*/ 1117 h 2560"/>
                        <a:gd name="T70" fmla="*/ 625 w 1231"/>
                        <a:gd name="T71" fmla="*/ 1033 h 2560"/>
                        <a:gd name="T72" fmla="*/ 817 w 1231"/>
                        <a:gd name="T73" fmla="*/ 937 h 2560"/>
                        <a:gd name="T74" fmla="*/ 955 w 1231"/>
                        <a:gd name="T75" fmla="*/ 613 h 2560"/>
                        <a:gd name="T76" fmla="*/ 889 w 1231"/>
                        <a:gd name="T77" fmla="*/ 175 h 2560"/>
                        <a:gd name="T78" fmla="*/ 625 w 1231"/>
                        <a:gd name="T79" fmla="*/ 103 h 2560"/>
                        <a:gd name="T80" fmla="*/ 394 w 1231"/>
                        <a:gd name="T81" fmla="*/ 355 h 2560"/>
                        <a:gd name="T82" fmla="*/ 406 w 1231"/>
                        <a:gd name="T83" fmla="*/ 763 h 2560"/>
                        <a:gd name="T84" fmla="*/ 346 w 1231"/>
                        <a:gd name="T85" fmla="*/ 949 h 2560"/>
                        <a:gd name="T86" fmla="*/ 292 w 1231"/>
                        <a:gd name="T87" fmla="*/ 685 h 2560"/>
                        <a:gd name="T88" fmla="*/ 310 w 1231"/>
                        <a:gd name="T89" fmla="*/ 367 h 2560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</a:gdLst>
                      <a:ahLst/>
                      <a:cxnLst>
                        <a:cxn ang="T90">
                          <a:pos x="T0" y="T1"/>
                        </a:cxn>
                        <a:cxn ang="T91">
                          <a:pos x="T2" y="T3"/>
                        </a:cxn>
                        <a:cxn ang="T92">
                          <a:pos x="T4" y="T5"/>
                        </a:cxn>
                        <a:cxn ang="T93">
                          <a:pos x="T6" y="T7"/>
                        </a:cxn>
                        <a:cxn ang="T94">
                          <a:pos x="T8" y="T9"/>
                        </a:cxn>
                        <a:cxn ang="T95">
                          <a:pos x="T10" y="T11"/>
                        </a:cxn>
                        <a:cxn ang="T96">
                          <a:pos x="T12" y="T13"/>
                        </a:cxn>
                        <a:cxn ang="T97">
                          <a:pos x="T14" y="T15"/>
                        </a:cxn>
                        <a:cxn ang="T98">
                          <a:pos x="T16" y="T17"/>
                        </a:cxn>
                        <a:cxn ang="T99">
                          <a:pos x="T18" y="T19"/>
                        </a:cxn>
                        <a:cxn ang="T100">
                          <a:pos x="T20" y="T21"/>
                        </a:cxn>
                        <a:cxn ang="T101">
                          <a:pos x="T22" y="T23"/>
                        </a:cxn>
                        <a:cxn ang="T102">
                          <a:pos x="T24" y="T25"/>
                        </a:cxn>
                        <a:cxn ang="T103">
                          <a:pos x="T26" y="T27"/>
                        </a:cxn>
                        <a:cxn ang="T104">
                          <a:pos x="T28" y="T29"/>
                        </a:cxn>
                        <a:cxn ang="T105">
                          <a:pos x="T30" y="T31"/>
                        </a:cxn>
                        <a:cxn ang="T106">
                          <a:pos x="T32" y="T33"/>
                        </a:cxn>
                        <a:cxn ang="T107">
                          <a:pos x="T34" y="T35"/>
                        </a:cxn>
                        <a:cxn ang="T108">
                          <a:pos x="T36" y="T37"/>
                        </a:cxn>
                        <a:cxn ang="T109">
                          <a:pos x="T38" y="T39"/>
                        </a:cxn>
                        <a:cxn ang="T110">
                          <a:pos x="T40" y="T41"/>
                        </a:cxn>
                        <a:cxn ang="T111">
                          <a:pos x="T42" y="T43"/>
                        </a:cxn>
                        <a:cxn ang="T112">
                          <a:pos x="T44" y="T45"/>
                        </a:cxn>
                        <a:cxn ang="T113">
                          <a:pos x="T46" y="T47"/>
                        </a:cxn>
                        <a:cxn ang="T114">
                          <a:pos x="T48" y="T49"/>
                        </a:cxn>
                        <a:cxn ang="T115">
                          <a:pos x="T50" y="T51"/>
                        </a:cxn>
                        <a:cxn ang="T116">
                          <a:pos x="T52" y="T53"/>
                        </a:cxn>
                        <a:cxn ang="T117">
                          <a:pos x="T54" y="T55"/>
                        </a:cxn>
                        <a:cxn ang="T118">
                          <a:pos x="T56" y="T57"/>
                        </a:cxn>
                        <a:cxn ang="T119">
                          <a:pos x="T58" y="T59"/>
                        </a:cxn>
                        <a:cxn ang="T120">
                          <a:pos x="T60" y="T61"/>
                        </a:cxn>
                        <a:cxn ang="T121">
                          <a:pos x="T62" y="T63"/>
                        </a:cxn>
                        <a:cxn ang="T122">
                          <a:pos x="T64" y="T65"/>
                        </a:cxn>
                        <a:cxn ang="T123">
                          <a:pos x="T66" y="T67"/>
                        </a:cxn>
                        <a:cxn ang="T124">
                          <a:pos x="T68" y="T69"/>
                        </a:cxn>
                        <a:cxn ang="T125">
                          <a:pos x="T70" y="T71"/>
                        </a:cxn>
                        <a:cxn ang="T126">
                          <a:pos x="T72" y="T73"/>
                        </a:cxn>
                        <a:cxn ang="T127">
                          <a:pos x="T74" y="T75"/>
                        </a:cxn>
                        <a:cxn ang="T128">
                          <a:pos x="T76" y="T77"/>
                        </a:cxn>
                        <a:cxn ang="T129">
                          <a:pos x="T78" y="T79"/>
                        </a:cxn>
                        <a:cxn ang="T130">
                          <a:pos x="T80" y="T81"/>
                        </a:cxn>
                        <a:cxn ang="T131">
                          <a:pos x="T82" y="T83"/>
                        </a:cxn>
                        <a:cxn ang="T132">
                          <a:pos x="T84" y="T85"/>
                        </a:cxn>
                        <a:cxn ang="T133">
                          <a:pos x="T86" y="T87"/>
                        </a:cxn>
                        <a:cxn ang="T134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08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67" y="381"/>
                      <a:ext cx="865" cy="2065"/>
                    </a:xfrm>
                    <a:custGeom>
                      <a:avLst/>
                      <a:gdLst>
                        <a:gd name="T0" fmla="*/ 785 w 865"/>
                        <a:gd name="T1" fmla="*/ 524 h 2071"/>
                        <a:gd name="T2" fmla="*/ 797 w 865"/>
                        <a:gd name="T3" fmla="*/ 347 h 2071"/>
                        <a:gd name="T4" fmla="*/ 863 w 865"/>
                        <a:gd name="T5" fmla="*/ 203 h 2071"/>
                        <a:gd name="T6" fmla="*/ 809 w 865"/>
                        <a:gd name="T7" fmla="*/ 215 h 2071"/>
                        <a:gd name="T8" fmla="*/ 749 w 865"/>
                        <a:gd name="T9" fmla="*/ 215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3 h 2071"/>
                        <a:gd name="T22" fmla="*/ 119 w 865"/>
                        <a:gd name="T23" fmla="*/ 401 h 2071"/>
                        <a:gd name="T24" fmla="*/ 131 w 865"/>
                        <a:gd name="T25" fmla="*/ 584 h 2071"/>
                        <a:gd name="T26" fmla="*/ 173 w 865"/>
                        <a:gd name="T27" fmla="*/ 776 h 2071"/>
                        <a:gd name="T28" fmla="*/ 197 w 865"/>
                        <a:gd name="T29" fmla="*/ 875 h 2071"/>
                        <a:gd name="T30" fmla="*/ 167 w 865"/>
                        <a:gd name="T31" fmla="*/ 977 h 2071"/>
                        <a:gd name="T32" fmla="*/ 65 w 865"/>
                        <a:gd name="T33" fmla="*/ 1115 h 2071"/>
                        <a:gd name="T34" fmla="*/ 17 w 865"/>
                        <a:gd name="T35" fmla="*/ 1286 h 2071"/>
                        <a:gd name="T36" fmla="*/ 5 w 865"/>
                        <a:gd name="T37" fmla="*/ 1538 h 2071"/>
                        <a:gd name="T38" fmla="*/ 47 w 865"/>
                        <a:gd name="T39" fmla="*/ 1733 h 2071"/>
                        <a:gd name="T40" fmla="*/ 131 w 865"/>
                        <a:gd name="T41" fmla="*/ 1883 h 2071"/>
                        <a:gd name="T42" fmla="*/ 299 w 865"/>
                        <a:gd name="T43" fmla="*/ 1970 h 2071"/>
                        <a:gd name="T44" fmla="*/ 425 w 865"/>
                        <a:gd name="T45" fmla="*/ 1964 h 2071"/>
                        <a:gd name="T46" fmla="*/ 467 w 865"/>
                        <a:gd name="T47" fmla="*/ 1976 h 2071"/>
                        <a:gd name="T48" fmla="*/ 497 w 865"/>
                        <a:gd name="T49" fmla="*/ 2048 h 2071"/>
                        <a:gd name="T50" fmla="*/ 497 w 865"/>
                        <a:gd name="T51" fmla="*/ 1946 h 2071"/>
                        <a:gd name="T52" fmla="*/ 557 w 865"/>
                        <a:gd name="T53" fmla="*/ 1763 h 2071"/>
                        <a:gd name="T54" fmla="*/ 617 w 865"/>
                        <a:gd name="T55" fmla="*/ 1643 h 2071"/>
                        <a:gd name="T56" fmla="*/ 581 w 865"/>
                        <a:gd name="T57" fmla="*/ 1685 h 2071"/>
                        <a:gd name="T58" fmla="*/ 515 w 865"/>
                        <a:gd name="T59" fmla="*/ 1805 h 2071"/>
                        <a:gd name="T60" fmla="*/ 407 w 865"/>
                        <a:gd name="T61" fmla="*/ 1888 h 2071"/>
                        <a:gd name="T62" fmla="*/ 269 w 865"/>
                        <a:gd name="T63" fmla="*/ 1883 h 2071"/>
                        <a:gd name="T64" fmla="*/ 179 w 865"/>
                        <a:gd name="T65" fmla="*/ 1799 h 2071"/>
                        <a:gd name="T66" fmla="*/ 113 w 865"/>
                        <a:gd name="T67" fmla="*/ 1625 h 2071"/>
                        <a:gd name="T68" fmla="*/ 107 w 865"/>
                        <a:gd name="T69" fmla="*/ 1382 h 2071"/>
                        <a:gd name="T70" fmla="*/ 137 w 865"/>
                        <a:gd name="T71" fmla="*/ 1181 h 2071"/>
                        <a:gd name="T72" fmla="*/ 203 w 865"/>
                        <a:gd name="T73" fmla="*/ 1061 h 2071"/>
                        <a:gd name="T74" fmla="*/ 323 w 865"/>
                        <a:gd name="T75" fmla="*/ 1013 h 2071"/>
                        <a:gd name="T76" fmla="*/ 509 w 865"/>
                        <a:gd name="T77" fmla="*/ 1067 h 2071"/>
                        <a:gd name="T78" fmla="*/ 611 w 865"/>
                        <a:gd name="T79" fmla="*/ 1115 h 2071"/>
                        <a:gd name="T80" fmla="*/ 665 w 865"/>
                        <a:gd name="T81" fmla="*/ 1091 h 2071"/>
                        <a:gd name="T82" fmla="*/ 659 w 865"/>
                        <a:gd name="T83" fmla="*/ 1037 h 2071"/>
                        <a:gd name="T84" fmla="*/ 611 w 865"/>
                        <a:gd name="T85" fmla="*/ 995 h 2071"/>
                        <a:gd name="T86" fmla="*/ 497 w 865"/>
                        <a:gd name="T87" fmla="*/ 971 h 2071"/>
                        <a:gd name="T88" fmla="*/ 323 w 865"/>
                        <a:gd name="T89" fmla="*/ 887 h 2071"/>
                        <a:gd name="T90" fmla="*/ 233 w 865"/>
                        <a:gd name="T91" fmla="*/ 674 h 2071"/>
                        <a:gd name="T92" fmla="*/ 209 w 865"/>
                        <a:gd name="T93" fmla="*/ 413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87 h 2071"/>
                        <a:gd name="T102" fmla="*/ 737 w 865"/>
                        <a:gd name="T103" fmla="*/ 425 h 2071"/>
                        <a:gd name="T104" fmla="*/ 773 w 865"/>
                        <a:gd name="T105" fmla="*/ 596 h 2071"/>
                        <a:gd name="T106" fmla="*/ 809 w 865"/>
                        <a:gd name="T107" fmla="*/ 578 h 2071"/>
                        <a:gd name="T108" fmla="*/ 785 w 865"/>
                        <a:gd name="T109" fmla="*/ 524 h 2071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  <a:gd name="T123" fmla="*/ 0 60000 65536"/>
                        <a:gd name="T124" fmla="*/ 0 60000 65536"/>
                        <a:gd name="T125" fmla="*/ 0 60000 65536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</a:gdLst>
                      <a:ahLst/>
                      <a:cxnLst>
                        <a:cxn ang="T110">
                          <a:pos x="T0" y="T1"/>
                        </a:cxn>
                        <a:cxn ang="T111">
                          <a:pos x="T2" y="T3"/>
                        </a:cxn>
                        <a:cxn ang="T112">
                          <a:pos x="T4" y="T5"/>
                        </a:cxn>
                        <a:cxn ang="T113">
                          <a:pos x="T6" y="T7"/>
                        </a:cxn>
                        <a:cxn ang="T114">
                          <a:pos x="T8" y="T9"/>
                        </a:cxn>
                        <a:cxn ang="T115">
                          <a:pos x="T10" y="T11"/>
                        </a:cxn>
                        <a:cxn ang="T116">
                          <a:pos x="T12" y="T13"/>
                        </a:cxn>
                        <a:cxn ang="T117">
                          <a:pos x="T14" y="T15"/>
                        </a:cxn>
                        <a:cxn ang="T118">
                          <a:pos x="T16" y="T17"/>
                        </a:cxn>
                        <a:cxn ang="T119">
                          <a:pos x="T18" y="T19"/>
                        </a:cxn>
                        <a:cxn ang="T120">
                          <a:pos x="T20" y="T21"/>
                        </a:cxn>
                        <a:cxn ang="T121">
                          <a:pos x="T22" y="T23"/>
                        </a:cxn>
                        <a:cxn ang="T122">
                          <a:pos x="T24" y="T25"/>
                        </a:cxn>
                        <a:cxn ang="T123">
                          <a:pos x="T26" y="T27"/>
                        </a:cxn>
                        <a:cxn ang="T124">
                          <a:pos x="T28" y="T29"/>
                        </a:cxn>
                        <a:cxn ang="T125">
                          <a:pos x="T30" y="T31"/>
                        </a:cxn>
                        <a:cxn ang="T126">
                          <a:pos x="T32" y="T33"/>
                        </a:cxn>
                        <a:cxn ang="T127">
                          <a:pos x="T34" y="T35"/>
                        </a:cxn>
                        <a:cxn ang="T128">
                          <a:pos x="T36" y="T37"/>
                        </a:cxn>
                        <a:cxn ang="T129">
                          <a:pos x="T38" y="T39"/>
                        </a:cxn>
                        <a:cxn ang="T130">
                          <a:pos x="T40" y="T41"/>
                        </a:cxn>
                        <a:cxn ang="T131">
                          <a:pos x="T42" y="T43"/>
                        </a:cxn>
                        <a:cxn ang="T132">
                          <a:pos x="T44" y="T45"/>
                        </a:cxn>
                        <a:cxn ang="T133">
                          <a:pos x="T46" y="T47"/>
                        </a:cxn>
                        <a:cxn ang="T134">
                          <a:pos x="T48" y="T49"/>
                        </a:cxn>
                        <a:cxn ang="T135">
                          <a:pos x="T50" y="T51"/>
                        </a:cxn>
                        <a:cxn ang="T136">
                          <a:pos x="T52" y="T53"/>
                        </a:cxn>
                        <a:cxn ang="T137">
                          <a:pos x="T54" y="T55"/>
                        </a:cxn>
                        <a:cxn ang="T138">
                          <a:pos x="T56" y="T57"/>
                        </a:cxn>
                        <a:cxn ang="T139">
                          <a:pos x="T58" y="T59"/>
                        </a:cxn>
                        <a:cxn ang="T140">
                          <a:pos x="T60" y="T61"/>
                        </a:cxn>
                        <a:cxn ang="T141">
                          <a:pos x="T62" y="T63"/>
                        </a:cxn>
                        <a:cxn ang="T142">
                          <a:pos x="T64" y="T65"/>
                        </a:cxn>
                        <a:cxn ang="T143">
                          <a:pos x="T66" y="T67"/>
                        </a:cxn>
                        <a:cxn ang="T144">
                          <a:pos x="T68" y="T69"/>
                        </a:cxn>
                        <a:cxn ang="T145">
                          <a:pos x="T70" y="T71"/>
                        </a:cxn>
                        <a:cxn ang="T146">
                          <a:pos x="T72" y="T73"/>
                        </a:cxn>
                        <a:cxn ang="T147">
                          <a:pos x="T74" y="T75"/>
                        </a:cxn>
                        <a:cxn ang="T148">
                          <a:pos x="T76" y="T77"/>
                        </a:cxn>
                        <a:cxn ang="T149">
                          <a:pos x="T78" y="T79"/>
                        </a:cxn>
                        <a:cxn ang="T150">
                          <a:pos x="T80" y="T81"/>
                        </a:cxn>
                        <a:cxn ang="T151">
                          <a:pos x="T82" y="T83"/>
                        </a:cxn>
                        <a:cxn ang="T152">
                          <a:pos x="T84" y="T85"/>
                        </a:cxn>
                        <a:cxn ang="T153">
                          <a:pos x="T86" y="T87"/>
                        </a:cxn>
                        <a:cxn ang="T154">
                          <a:pos x="T88" y="T89"/>
                        </a:cxn>
                        <a:cxn ang="T155">
                          <a:pos x="T90" y="T91"/>
                        </a:cxn>
                        <a:cxn ang="T156">
                          <a:pos x="T92" y="T93"/>
                        </a:cxn>
                        <a:cxn ang="T157">
                          <a:pos x="T94" y="T95"/>
                        </a:cxn>
                        <a:cxn ang="T158">
                          <a:pos x="T96" y="T97"/>
                        </a:cxn>
                        <a:cxn ang="T159">
                          <a:pos x="T98" y="T99"/>
                        </a:cxn>
                        <a:cxn ang="T160">
                          <a:pos x="T100" y="T101"/>
                        </a:cxn>
                        <a:cxn ang="T161">
                          <a:pos x="T102" y="T103"/>
                        </a:cxn>
                        <a:cxn ang="T162">
                          <a:pos x="T104" y="T105"/>
                        </a:cxn>
                        <a:cxn ang="T163">
                          <a:pos x="T106" y="T107"/>
                        </a:cxn>
                        <a:cxn ang="T164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07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79" name="Freeform 13"/>
                  <p:cNvSpPr>
                    <a:spLocks/>
                  </p:cNvSpPr>
                  <p:nvPr/>
                </p:nvSpPr>
                <p:spPr bwMode="auto">
                  <a:xfrm>
                    <a:off x="2609" y="745"/>
                    <a:ext cx="262" cy="524"/>
                  </a:xfrm>
                  <a:custGeom>
                    <a:avLst/>
                    <a:gdLst>
                      <a:gd name="T0" fmla="*/ 3 w 266"/>
                      <a:gd name="T1" fmla="*/ 492 h 521"/>
                      <a:gd name="T2" fmla="*/ 27 w 266"/>
                      <a:gd name="T3" fmla="*/ 279 h 521"/>
                      <a:gd name="T4" fmla="*/ 105 w 266"/>
                      <a:gd name="T5" fmla="*/ 45 h 521"/>
                      <a:gd name="T6" fmla="*/ 174 w 266"/>
                      <a:gd name="T7" fmla="*/ 3 h 521"/>
                      <a:gd name="T8" fmla="*/ 226 w 266"/>
                      <a:gd name="T9" fmla="*/ 39 h 521"/>
                      <a:gd name="T10" fmla="*/ 249 w 266"/>
                      <a:gd name="T11" fmla="*/ 132 h 521"/>
                      <a:gd name="T12" fmla="*/ 198 w 266"/>
                      <a:gd name="T13" fmla="*/ 279 h 521"/>
                      <a:gd name="T14" fmla="*/ 99 w 266"/>
                      <a:gd name="T15" fmla="*/ 486 h 521"/>
                      <a:gd name="T16" fmla="*/ 42 w 266"/>
                      <a:gd name="T17" fmla="*/ 510 h 521"/>
                      <a:gd name="T18" fmla="*/ 3 w 266"/>
                      <a:gd name="T19" fmla="*/ 492 h 521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0" name="Freeform 14"/>
                  <p:cNvSpPr>
                    <a:spLocks/>
                  </p:cNvSpPr>
                  <p:nvPr/>
                </p:nvSpPr>
                <p:spPr bwMode="auto">
                  <a:xfrm>
                    <a:off x="2677" y="1588"/>
                    <a:ext cx="398" cy="349"/>
                  </a:xfrm>
                  <a:custGeom>
                    <a:avLst/>
                    <a:gdLst>
                      <a:gd name="T0" fmla="*/ 106 w 392"/>
                      <a:gd name="T1" fmla="*/ 217 h 340"/>
                      <a:gd name="T2" fmla="*/ 16 w 392"/>
                      <a:gd name="T3" fmla="*/ 93 h 340"/>
                      <a:gd name="T4" fmla="*/ 4 w 392"/>
                      <a:gd name="T5" fmla="*/ 48 h 340"/>
                      <a:gd name="T6" fmla="*/ 28 w 392"/>
                      <a:gd name="T7" fmla="*/ 3 h 340"/>
                      <a:gd name="T8" fmla="*/ 136 w 392"/>
                      <a:gd name="T9" fmla="*/ 30 h 340"/>
                      <a:gd name="T10" fmla="*/ 262 w 392"/>
                      <a:gd name="T11" fmla="*/ 81 h 340"/>
                      <a:gd name="T12" fmla="*/ 382 w 392"/>
                      <a:gd name="T13" fmla="*/ 171 h 340"/>
                      <a:gd name="T14" fmla="*/ 406 w 392"/>
                      <a:gd name="T15" fmla="*/ 295 h 340"/>
                      <a:gd name="T16" fmla="*/ 355 w 392"/>
                      <a:gd name="T17" fmla="*/ 360 h 340"/>
                      <a:gd name="T18" fmla="*/ 256 w 392"/>
                      <a:gd name="T19" fmla="*/ 341 h 340"/>
                      <a:gd name="T20" fmla="*/ 106 w 392"/>
                      <a:gd name="T21" fmla="*/ 217 h 340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1" name="Freeform 15"/>
                  <p:cNvSpPr>
                    <a:spLocks/>
                  </p:cNvSpPr>
                  <p:nvPr/>
                </p:nvSpPr>
                <p:spPr bwMode="auto">
                  <a:xfrm>
                    <a:off x="2425" y="1923"/>
                    <a:ext cx="146" cy="567"/>
                  </a:xfrm>
                  <a:custGeom>
                    <a:avLst/>
                    <a:gdLst>
                      <a:gd name="T0" fmla="*/ 15 w 151"/>
                      <a:gd name="T1" fmla="*/ 174 h 558"/>
                      <a:gd name="T2" fmla="*/ 39 w 151"/>
                      <a:gd name="T3" fmla="*/ 42 h 558"/>
                      <a:gd name="T4" fmla="*/ 60 w 151"/>
                      <a:gd name="T5" fmla="*/ 3 h 558"/>
                      <a:gd name="T6" fmla="*/ 98 w 151"/>
                      <a:gd name="T7" fmla="*/ 27 h 558"/>
                      <a:gd name="T8" fmla="*/ 125 w 151"/>
                      <a:gd name="T9" fmla="*/ 174 h 558"/>
                      <a:gd name="T10" fmla="*/ 130 w 151"/>
                      <a:gd name="T11" fmla="*/ 444 h 558"/>
                      <a:gd name="T12" fmla="*/ 87 w 151"/>
                      <a:gd name="T13" fmla="*/ 570 h 558"/>
                      <a:gd name="T14" fmla="*/ 21 w 151"/>
                      <a:gd name="T15" fmla="*/ 538 h 558"/>
                      <a:gd name="T16" fmla="*/ 0 w 151"/>
                      <a:gd name="T17" fmla="*/ 330 h 558"/>
                      <a:gd name="T18" fmla="*/ 15 w 151"/>
                      <a:gd name="T19" fmla="*/ 174 h 55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2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>
                      <a:gd name="T0" fmla="*/ 172 w 392"/>
                      <a:gd name="T1" fmla="*/ 58 h 253"/>
                      <a:gd name="T2" fmla="*/ 301 w 392"/>
                      <a:gd name="T3" fmla="*/ 19 h 253"/>
                      <a:gd name="T4" fmla="*/ 358 w 392"/>
                      <a:gd name="T5" fmla="*/ 7 h 253"/>
                      <a:gd name="T6" fmla="*/ 376 w 392"/>
                      <a:gd name="T7" fmla="*/ 58 h 253"/>
                      <a:gd name="T8" fmla="*/ 319 w 392"/>
                      <a:gd name="T9" fmla="*/ 124 h 253"/>
                      <a:gd name="T10" fmla="*/ 190 w 392"/>
                      <a:gd name="T11" fmla="*/ 208 h 253"/>
                      <a:gd name="T12" fmla="*/ 37 w 392"/>
                      <a:gd name="T13" fmla="*/ 229 h 253"/>
                      <a:gd name="T14" fmla="*/ 1 w 392"/>
                      <a:gd name="T15" fmla="*/ 175 h 253"/>
                      <a:gd name="T16" fmla="*/ 43 w 392"/>
                      <a:gd name="T17" fmla="*/ 106 h 253"/>
                      <a:gd name="T18" fmla="*/ 172 w 392"/>
                      <a:gd name="T19" fmla="*/ 58 h 25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>
                      <a:gd name="T0" fmla="*/ 72 w 238"/>
                      <a:gd name="T1" fmla="*/ 254 h 386"/>
                      <a:gd name="T2" fmla="*/ 23 w 238"/>
                      <a:gd name="T3" fmla="*/ 180 h 386"/>
                      <a:gd name="T4" fmla="*/ 0 w 238"/>
                      <a:gd name="T5" fmla="*/ 90 h 386"/>
                      <a:gd name="T6" fmla="*/ 23 w 238"/>
                      <a:gd name="T7" fmla="*/ 12 h 386"/>
                      <a:gd name="T8" fmla="*/ 113 w 238"/>
                      <a:gd name="T9" fmla="*/ 24 h 386"/>
                      <a:gd name="T10" fmla="*/ 168 w 238"/>
                      <a:gd name="T11" fmla="*/ 123 h 386"/>
                      <a:gd name="T12" fmla="*/ 219 w 238"/>
                      <a:gd name="T13" fmla="*/ 288 h 386"/>
                      <a:gd name="T14" fmla="*/ 192 w 238"/>
                      <a:gd name="T15" fmla="*/ 354 h 386"/>
                      <a:gd name="T16" fmla="*/ 158 w 238"/>
                      <a:gd name="T17" fmla="*/ 333 h 386"/>
                      <a:gd name="T18" fmla="*/ 72 w 238"/>
                      <a:gd name="T19" fmla="*/ 254 h 38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email">
                  <a:extLst>
                    <a:ext uri="{28A0092B-C50C-407E-A947-70E740481C1C}">
                      <a14:useLocalDpi xmlns:a14="http://schemas.microsoft.com/office/drawing/2010/main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sp>
          <p:nvSpPr>
            <p:cNvPr id="103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71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71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71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kumimoji="1" lang="ru-RU" sz="1800" b="0">
                <a:solidFill>
                  <a:schemeClr val="tx1"/>
                </a:solidFill>
              </a:endParaRPr>
            </a:p>
          </p:txBody>
        </p:sp>
        <p:sp>
          <p:nvSpPr>
            <p:cNvPr id="11371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T0" fmla="*/ 34 w 21600"/>
                <a:gd name="T1" fmla="*/ 0 h 21600"/>
                <a:gd name="T2" fmla="*/ 17 w 21600"/>
                <a:gd name="T3" fmla="*/ 0 h 21600"/>
                <a:gd name="T4" fmla="*/ 0 w 21600"/>
                <a:gd name="T5" fmla="*/ 0 h 21600"/>
                <a:gd name="T6" fmla="*/ 17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105 w 21600"/>
                <a:gd name="T13" fmla="*/ 2130 h 21600"/>
                <a:gd name="T14" fmla="*/ 19495 w 21600"/>
                <a:gd name="T15" fmla="*/ 1947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anchor="ctr"/>
            <a:lstStyle/>
            <a:p>
              <a:endParaRPr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372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6D938A3-A72B-45CB-8EA3-3F96EF8715C5}" type="datetimeFigureOut">
              <a:rPr lang="ru-RU"/>
              <a:pPr>
                <a:defRPr/>
              </a:pPr>
              <a:t>14.10.2020</a:t>
            </a:fld>
            <a:endParaRPr lang="ru-RU"/>
          </a:p>
        </p:txBody>
      </p:sp>
      <p:sp>
        <p:nvSpPr>
          <p:cNvPr id="11372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372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37A164A-0CB5-474E-A398-57151E8E24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ransition>
    <p:wipe dir="d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media/image18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9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9.xml.rels><?xml version="1.0" encoding="UTF-8" standalone="yes" ?><Relationships xmlns="http://schemas.openxmlformats.org/package/2006/relationships"><Relationship Id="rId3" Target="../media/image16.png" Type="http://schemas.openxmlformats.org/officeDocument/2006/relationships/image"/><Relationship Id="rId2" Target="../media/image15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7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900113" y="260350"/>
            <a:ext cx="7561262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3600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Техника безопасности при шитье.</a:t>
            </a:r>
            <a:r>
              <a:rPr lang="ru-RU" sz="3200" dirty="0">
                <a:solidFill>
                  <a:srgbClr val="CC3300"/>
                </a:solidFill>
                <a:latin typeface="Comic Sans MS" pitchFamily="66" charset="0"/>
              </a:rPr>
              <a:t>  </a:t>
            </a:r>
          </a:p>
          <a:p>
            <a:pPr algn="l">
              <a:defRPr/>
            </a:pPr>
            <a:endParaRPr lang="ru-RU" sz="3200" dirty="0">
              <a:solidFill>
                <a:srgbClr val="CC3300"/>
              </a:solidFill>
              <a:latin typeface="Comic Sans MS" pitchFamily="66" charset="0"/>
            </a:endParaRPr>
          </a:p>
          <a:p>
            <a:pPr algn="l">
              <a:defRPr/>
            </a:pPr>
            <a:endParaRPr lang="ru-RU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07950" y="2924175"/>
            <a:ext cx="76327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i="1" u="sng">
                <a:solidFill>
                  <a:schemeClr val="accent2"/>
                </a:solidFill>
                <a:latin typeface="Comic Sans MS" pitchFamily="66" charset="0"/>
              </a:rPr>
              <a:t>ЦЕЛЬ ЗАНЯТИЯ:</a:t>
            </a:r>
            <a:r>
              <a:rPr lang="ru-RU" i="1">
                <a:solidFill>
                  <a:schemeClr val="accent2"/>
                </a:solidFill>
                <a:latin typeface="Comic Sans MS" pitchFamily="66" charset="0"/>
              </a:rPr>
              <a:t> </a:t>
            </a:r>
          </a:p>
          <a:p>
            <a:pPr algn="l"/>
            <a:r>
              <a:rPr lang="ru-RU" b="0">
                <a:solidFill>
                  <a:srgbClr val="9A4C44"/>
                </a:solidFill>
                <a:latin typeface="Comic Sans MS" pitchFamily="66" charset="0"/>
              </a:rPr>
              <a:t>Знакомство детей с инструментами, материалами и  техникой безопасности при шитье.  Получение первичных навыков работы с иголкой и ниткой.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59113" y="4508500"/>
            <a:ext cx="137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ru-RU" i="1" u="sng">
                <a:solidFill>
                  <a:schemeClr val="accent2"/>
                </a:solidFill>
                <a:latin typeface="Comic Sans MS" pitchFamily="66" charset="0"/>
              </a:rPr>
              <a:t>Задачи:</a:t>
            </a: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0825" y="4876800"/>
            <a:ext cx="74168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 algn="just">
              <a:buFontTx/>
              <a:buAutoNum type="arabicParenR"/>
            </a:pPr>
            <a:r>
              <a:rPr lang="ru-RU" sz="2000">
                <a:solidFill>
                  <a:schemeClr val="accent2"/>
                </a:solidFill>
                <a:latin typeface="Comic Sans MS" pitchFamily="66" charset="0"/>
              </a:rPr>
              <a:t>развивать кругозор, мелкую моторику;</a:t>
            </a:r>
          </a:p>
          <a:p>
            <a:pPr marL="342900" indent="-342900" algn="just"/>
            <a:r>
              <a:rPr lang="ru-RU" sz="2000">
                <a:solidFill>
                  <a:schemeClr val="accent2"/>
                </a:solidFill>
                <a:latin typeface="Comic Sans MS" pitchFamily="66" charset="0"/>
              </a:rPr>
              <a:t>2)</a:t>
            </a:r>
            <a:r>
              <a:rPr lang="en-US" sz="200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ru-RU" sz="2000">
                <a:solidFill>
                  <a:schemeClr val="accent2"/>
                </a:solidFill>
                <a:latin typeface="Comic Sans MS" pitchFamily="66" charset="0"/>
              </a:rPr>
              <a:t>формировать умение работать с инструментами и материалами для шитья;</a:t>
            </a:r>
          </a:p>
          <a:p>
            <a:pPr marL="342900" indent="-342900" algn="just"/>
            <a:r>
              <a:rPr lang="ru-RU" sz="2000">
                <a:solidFill>
                  <a:schemeClr val="accent2"/>
                </a:solidFill>
                <a:latin typeface="Comic Sans MS" pitchFamily="66" charset="0"/>
              </a:rPr>
              <a:t>3) научить правилам безопасности при шитье;</a:t>
            </a:r>
          </a:p>
          <a:p>
            <a:pPr marL="342900" indent="-342900" algn="just"/>
            <a:r>
              <a:rPr lang="ru-RU" sz="2000">
                <a:solidFill>
                  <a:schemeClr val="accent2"/>
                </a:solidFill>
                <a:latin typeface="Comic Sans MS" pitchFamily="66" charset="0"/>
              </a:rPr>
              <a:t>4) научить вдевать нитку в иголку, делать узелок.</a:t>
            </a:r>
            <a:r>
              <a:rPr lang="ru-RU" b="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ChangeArrowheads="1"/>
          </p:cNvSpPr>
          <p:nvPr/>
        </p:nvSpPr>
        <p:spPr bwMode="auto">
          <a:xfrm>
            <a:off x="250825" y="765175"/>
            <a:ext cx="7129463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ru-RU" sz="2000" b="0">
                <a:solidFill>
                  <a:schemeClr val="tx2"/>
                </a:solidFill>
              </a:rPr>
              <a:t>Конец нитки возьмите в правую руку между большим и указательным пальцами. Его дважды не очень туго накрутите на указательный палец левой руки, придерживая большим пальцем (а).</a:t>
            </a:r>
          </a:p>
          <a:p>
            <a:pPr algn="l"/>
            <a:r>
              <a:rPr lang="ru-RU" sz="2000" b="0">
                <a:solidFill>
                  <a:schemeClr val="tx2"/>
                </a:solidFill>
              </a:rPr>
              <a:t>Полученные витки немного скрутите между указательным и большим пальцами, постепенно снимите их с пальца, одновременно натягивая нитку (б).</a:t>
            </a:r>
            <a:r>
              <a:rPr lang="ru-RU" sz="2000" b="0" i="1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3141663"/>
            <a:ext cx="3455987" cy="2181225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179388" y="260350"/>
            <a:ext cx="765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i="1" u="sng">
                <a:solidFill>
                  <a:schemeClr val="tx1"/>
                </a:solidFill>
              </a:rPr>
              <a:t>Как правильно завязать узелок на конце нитки.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3492500" y="3068638"/>
            <a:ext cx="4246563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1" lang="ru-RU" sz="2800">
                <a:solidFill>
                  <a:schemeClr val="tx1"/>
                </a:solidFill>
                <a:latin typeface="Comic Sans MS" pitchFamily="66" charset="0"/>
              </a:rPr>
              <a:t>Трудно?    </a:t>
            </a:r>
          </a:p>
          <a:p>
            <a:r>
              <a:rPr kumimoji="1" lang="ru-RU" sz="2800">
                <a:solidFill>
                  <a:schemeClr val="accent2"/>
                </a:solidFill>
                <a:latin typeface="Comic Sans MS" pitchFamily="66" charset="0"/>
              </a:rPr>
              <a:t>Нужно </a:t>
            </a:r>
          </a:p>
          <a:p>
            <a:r>
              <a:rPr kumimoji="1" lang="ru-RU" sz="2800">
                <a:solidFill>
                  <a:schemeClr val="accent2"/>
                </a:solidFill>
                <a:latin typeface="Comic Sans MS" pitchFamily="66" charset="0"/>
              </a:rPr>
              <a:t>поупражняться!</a:t>
            </a:r>
          </a:p>
        </p:txBody>
      </p:sp>
      <p:sp>
        <p:nvSpPr>
          <p:cNvPr id="12294" name="Text Box 9"/>
          <p:cNvSpPr txBox="1">
            <a:spLocks noChangeArrowheads="1"/>
          </p:cNvSpPr>
          <p:nvPr/>
        </p:nvSpPr>
        <p:spPr bwMode="auto">
          <a:xfrm>
            <a:off x="4427538" y="4365625"/>
            <a:ext cx="2946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>
                <a:solidFill>
                  <a:srgbClr val="FF9900"/>
                </a:solidFill>
              </a:rPr>
              <a:t>Ура!   </a:t>
            </a:r>
          </a:p>
          <a:p>
            <a:pPr eaLnBrk="1" hangingPunct="1"/>
            <a:r>
              <a:rPr lang="ru-RU" sz="2800">
                <a:solidFill>
                  <a:srgbClr val="FF9900"/>
                </a:solidFill>
              </a:rPr>
              <a:t>ПОЛУЧИЛОСЬ! </a:t>
            </a:r>
          </a:p>
        </p:txBody>
      </p:sp>
      <p:sp>
        <p:nvSpPr>
          <p:cNvPr id="12295" name="Rectangle 10"/>
          <p:cNvSpPr>
            <a:spLocks noChangeArrowheads="1"/>
          </p:cNvSpPr>
          <p:nvPr/>
        </p:nvSpPr>
        <p:spPr bwMode="auto">
          <a:xfrm>
            <a:off x="323850" y="5516563"/>
            <a:ext cx="65770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buFont typeface="Wingdings" pitchFamily="2" charset="2"/>
              <a:buNone/>
            </a:pPr>
            <a:r>
              <a:rPr kumimoji="1" lang="ru-RU" sz="2800">
                <a:solidFill>
                  <a:schemeClr val="tx1"/>
                </a:solidFill>
                <a:latin typeface="Comic Sans MS" pitchFamily="66" charset="0"/>
              </a:rPr>
              <a:t>Как хранить иголку с ниткой?</a:t>
            </a:r>
            <a:r>
              <a:rPr kumimoji="1" lang="ru-RU" sz="2800">
                <a:solidFill>
                  <a:schemeClr val="accent2"/>
                </a:solidFill>
                <a:latin typeface="Comic Sans MS" pitchFamily="66" charset="0"/>
              </a:rPr>
              <a:t> </a:t>
            </a:r>
          </a:p>
          <a:p>
            <a:pPr algn="l">
              <a:buFont typeface="Wingdings" pitchFamily="2" charset="2"/>
              <a:buNone/>
            </a:pPr>
            <a:r>
              <a:rPr kumimoji="1" lang="ru-RU" sz="2800">
                <a:solidFill>
                  <a:srgbClr val="FF9900"/>
                </a:solidFill>
                <a:latin typeface="Comic Sans MS" pitchFamily="66" charset="0"/>
              </a:rPr>
              <a:t>В игольнице, обвив иголку ниткой.</a:t>
            </a:r>
          </a:p>
        </p:txBody>
      </p:sp>
      <p:pic>
        <p:nvPicPr>
          <p:cNvPr id="1229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7050" y="5300663"/>
            <a:ext cx="7429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971550" y="836613"/>
            <a:ext cx="56149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r>
              <a:rPr kumimoji="1" lang="ru-RU" sz="3200">
                <a:solidFill>
                  <a:srgbClr val="FF9900"/>
                </a:solidFill>
              </a:rPr>
              <a:t>А теперь уберем все </a:t>
            </a:r>
          </a:p>
          <a:p>
            <a:pPr eaLnBrk="0" hangingPunct="0"/>
            <a:r>
              <a:rPr kumimoji="1" lang="ru-RU" sz="3200">
                <a:solidFill>
                  <a:srgbClr val="FF9900"/>
                </a:solidFill>
              </a:rPr>
              <a:t>в коробку для рукоделия !</a:t>
            </a:r>
            <a:r>
              <a:rPr kumimoji="1" lang="ru-RU" sz="1800" b="0">
                <a:solidFill>
                  <a:srgbClr val="FF9900"/>
                </a:solidFill>
              </a:rPr>
              <a:t> </a:t>
            </a:r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2124075" y="2708275"/>
            <a:ext cx="397351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1" lang="ru-RU" sz="3200" b="0">
                <a:solidFill>
                  <a:schemeClr val="accent2"/>
                </a:solidFill>
              </a:rPr>
              <a:t>Занятие закончено.</a:t>
            </a:r>
          </a:p>
          <a:p>
            <a:pPr algn="l" eaLnBrk="0" hangingPunct="0"/>
            <a:endParaRPr kumimoji="1" lang="ru-RU" sz="3200" b="0">
              <a:solidFill>
                <a:schemeClr val="accent2"/>
              </a:solidFill>
            </a:endParaRPr>
          </a:p>
          <a:p>
            <a:pPr algn="l" eaLnBrk="0" hangingPunct="0"/>
            <a:r>
              <a:rPr kumimoji="1" lang="ru-RU" sz="3200" b="0">
                <a:solidFill>
                  <a:schemeClr val="accent2"/>
                </a:solidFill>
              </a:rPr>
              <a:t>Спасибо за работу. </a:t>
            </a:r>
          </a:p>
        </p:txBody>
      </p:sp>
    </p:spTree>
  </p:cSld>
  <p:clrMapOvr>
    <a:masterClrMapping/>
  </p:clrMapOvr>
  <p:transition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323850" y="404813"/>
            <a:ext cx="7488238" cy="605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kumimoji="1" lang="ru-RU" sz="3200">
                <a:solidFill>
                  <a:schemeClr val="accent2"/>
                </a:solidFill>
              </a:rPr>
              <a:t>Литература, интернет ресурсы: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Каргина З.А. «Практическое пособие для педагога </a:t>
            </a:r>
            <a:endParaRPr kumimoji="1" lang="en-US" b="0">
              <a:solidFill>
                <a:srgbClr val="9C7064"/>
              </a:solidFill>
              <a:latin typeface="Times New Roman" pitchFamily="18" charset="0"/>
            </a:endParaRP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дополнительного образования» М: Школьная 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пресса, 2006.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Г. И. Перевертень «Самоделки из текстильных 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материалов» Изд.: "Просвещение" ,1990, 160 стр.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http://ohrana-tryda.com/krujok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http://www.dulka.ru/samodelki_iz_tekstilnyh_materialov/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tkani_i_voloknistye_materialy/pravila_tehniki_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bezopasnosti/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http://www.dulka.ru/samodelki_iz_tekstilnyh_materialov/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rabota_s_tkanu/podgotovka_k_rabote/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http://www.dulka.ru/samodelki_iz_tekstilnyh_materialov/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tkani_i_voloknistye_materialy/instrumenty_i_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prisposobleniya/</a:t>
            </a:r>
          </a:p>
          <a:p>
            <a:pPr algn="l"/>
            <a:r>
              <a:rPr kumimoji="1" lang="ru-RU" b="0">
                <a:solidFill>
                  <a:srgbClr val="9C7064"/>
                </a:solidFill>
                <a:latin typeface="Times New Roman" pitchFamily="18" charset="0"/>
              </a:rPr>
              <a:t>http://skillville.ru/Homegarden/kak-nauchitsya-shit.html</a:t>
            </a: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55650" y="404813"/>
            <a:ext cx="6408738" cy="1152525"/>
          </a:xfrm>
        </p:spPr>
        <p:txBody>
          <a:bodyPr/>
          <a:lstStyle/>
          <a:p>
            <a:pPr eaLnBrk="1" hangingPunct="1"/>
            <a:r>
              <a:rPr lang="ru-RU" sz="2800" b="1" i="1" u="sng" smtClean="0">
                <a:solidFill>
                  <a:srgbClr val="ED9411"/>
                </a:solidFill>
              </a:rPr>
              <a:t>Правила поведения на занятиях</a:t>
            </a:r>
            <a:r>
              <a:rPr lang="ru-RU" sz="2800" b="1" i="1" smtClean="0">
                <a:solidFill>
                  <a:srgbClr val="ED9411"/>
                </a:solidFill>
              </a:rPr>
              <a:t> кружка «Мастерская рукоделия».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773238"/>
            <a:ext cx="7632700" cy="4032250"/>
          </a:xfrm>
        </p:spPr>
        <p:txBody>
          <a:bodyPr/>
          <a:lstStyle/>
          <a:p>
            <a:pPr marL="363538" indent="-363538" eaLnBrk="1" hangingPunct="1">
              <a:lnSpc>
                <a:spcPct val="80000"/>
              </a:lnSpc>
            </a:pPr>
            <a:r>
              <a:rPr lang="ru-RU" sz="2400" b="1" i="1" smtClean="0"/>
              <a:t>Входить в класс и покидать его можно только с разрешения педагога.</a:t>
            </a:r>
          </a:p>
          <a:p>
            <a:pPr marL="363538" indent="-363538" eaLnBrk="1" hangingPunct="1">
              <a:lnSpc>
                <a:spcPct val="80000"/>
              </a:lnSpc>
              <a:buFontTx/>
              <a:buNone/>
            </a:pPr>
            <a:endParaRPr lang="ru-RU" sz="1000" b="1" i="1" smtClean="0"/>
          </a:p>
          <a:p>
            <a:pPr marL="363538" indent="-363538" eaLnBrk="1" hangingPunct="1">
              <a:lnSpc>
                <a:spcPct val="80000"/>
              </a:lnSpc>
            </a:pPr>
            <a:r>
              <a:rPr lang="ru-RU" sz="2400" b="1" i="1" smtClean="0">
                <a:solidFill>
                  <a:schemeClr val="accent2"/>
                </a:solidFill>
              </a:rPr>
              <a:t>Учащийся должен занять свое рабочее</a:t>
            </a:r>
          </a:p>
          <a:p>
            <a:pPr marL="363538" indent="-363538"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>
                <a:solidFill>
                  <a:schemeClr val="accent2"/>
                </a:solidFill>
              </a:rPr>
              <a:t>    место. Менять его можно только с разрешения педагога.</a:t>
            </a:r>
          </a:p>
          <a:p>
            <a:pPr marL="363538" indent="-363538" eaLnBrk="1" hangingPunct="1">
              <a:lnSpc>
                <a:spcPct val="80000"/>
              </a:lnSpc>
              <a:buFontTx/>
              <a:buNone/>
            </a:pPr>
            <a:endParaRPr lang="ru-RU" sz="1000" b="1" i="1" smtClean="0">
              <a:solidFill>
                <a:schemeClr val="accent2"/>
              </a:solidFill>
            </a:endParaRPr>
          </a:p>
          <a:p>
            <a:pPr marL="363538" indent="-363538" eaLnBrk="1" hangingPunct="1">
              <a:lnSpc>
                <a:spcPct val="80000"/>
              </a:lnSpc>
            </a:pPr>
            <a:r>
              <a:rPr lang="ru-RU" sz="2400" b="1" i="1" smtClean="0"/>
              <a:t>Подготовить инструменты и материалы. Начинать работу с разрешения педагога.</a:t>
            </a:r>
          </a:p>
          <a:p>
            <a:pPr marL="363538" indent="-363538" eaLnBrk="1" hangingPunct="1">
              <a:lnSpc>
                <a:spcPct val="80000"/>
              </a:lnSpc>
              <a:buFontTx/>
              <a:buNone/>
            </a:pPr>
            <a:endParaRPr lang="ru-RU" sz="1000" b="1" i="1" smtClean="0"/>
          </a:p>
          <a:p>
            <a:pPr marL="363538" indent="-363538" eaLnBrk="1" hangingPunct="1">
              <a:lnSpc>
                <a:spcPct val="80000"/>
              </a:lnSpc>
            </a:pPr>
            <a:r>
              <a:rPr lang="ru-RU" sz="2400" b="1" i="1" smtClean="0">
                <a:solidFill>
                  <a:schemeClr val="accent2"/>
                </a:solidFill>
              </a:rPr>
              <a:t>После окончания работы сложить инструменты в отведенное для этого </a:t>
            </a:r>
          </a:p>
          <a:p>
            <a:pPr marL="363538" indent="-363538" eaLnBrk="1" hangingPunct="1">
              <a:lnSpc>
                <a:spcPct val="80000"/>
              </a:lnSpc>
              <a:buFontTx/>
              <a:buNone/>
            </a:pPr>
            <a:r>
              <a:rPr lang="ru-RU" sz="2400" b="1" i="1" smtClean="0">
                <a:solidFill>
                  <a:schemeClr val="accent2"/>
                </a:solidFill>
              </a:rPr>
              <a:t>    место и убрать свое рабочее место.</a:t>
            </a:r>
          </a:p>
        </p:txBody>
      </p:sp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755650" y="5876925"/>
            <a:ext cx="6850063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65000"/>
              </a:lnSpc>
              <a:spcBef>
                <a:spcPct val="20000"/>
              </a:spcBef>
            </a:pPr>
            <a:r>
              <a:rPr lang="ru-RU" sz="2800" i="1">
                <a:solidFill>
                  <a:srgbClr val="ED9411"/>
                </a:solidFill>
              </a:rPr>
              <a:t>При получении травмы немедленно </a:t>
            </a:r>
          </a:p>
          <a:p>
            <a:pPr marL="342900" indent="-342900">
              <a:lnSpc>
                <a:spcPct val="65000"/>
              </a:lnSpc>
              <a:spcBef>
                <a:spcPct val="20000"/>
              </a:spcBef>
            </a:pPr>
            <a:r>
              <a:rPr lang="ru-RU" sz="2800" i="1">
                <a:solidFill>
                  <a:srgbClr val="ED9411"/>
                </a:solidFill>
              </a:rPr>
              <a:t>обратиться к педагогу!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755650" y="4724400"/>
            <a:ext cx="6413500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1" lang="ru-RU" sz="4000" u="sng">
                <a:solidFill>
                  <a:schemeClr val="accent2"/>
                </a:solidFill>
                <a:latin typeface="Comic Sans MS" pitchFamily="66" charset="0"/>
              </a:rPr>
              <a:t>Шитьё</a:t>
            </a:r>
            <a:r>
              <a:rPr kumimoji="1" lang="ru-RU" sz="4000">
                <a:solidFill>
                  <a:schemeClr val="accent2"/>
                </a:solidFill>
                <a:latin typeface="Comic Sans MS" pitchFamily="66" charset="0"/>
              </a:rPr>
              <a:t> - это скрепление</a:t>
            </a:r>
          </a:p>
          <a:p>
            <a:pPr algn="l" eaLnBrk="0" hangingPunct="0"/>
            <a:r>
              <a:rPr kumimoji="1" lang="ru-RU" sz="4000">
                <a:solidFill>
                  <a:schemeClr val="accent2"/>
                </a:solidFill>
                <a:latin typeface="Comic Sans MS" pitchFamily="66" charset="0"/>
              </a:rPr>
              <a:t>деталей из ткани при </a:t>
            </a:r>
          </a:p>
          <a:p>
            <a:pPr algn="l" eaLnBrk="0" hangingPunct="0"/>
            <a:r>
              <a:rPr kumimoji="1" lang="ru-RU" sz="4000">
                <a:solidFill>
                  <a:schemeClr val="accent2"/>
                </a:solidFill>
                <a:latin typeface="Comic Sans MS" pitchFamily="66" charset="0"/>
              </a:rPr>
              <a:t>помощи иглы и нитки.</a:t>
            </a:r>
            <a:r>
              <a:rPr kumimoji="1" lang="ru-RU" sz="4000">
                <a:solidFill>
                  <a:schemeClr val="tx1"/>
                </a:solidFill>
                <a:latin typeface="Comic Sans MS" pitchFamily="66" charset="0"/>
              </a:rPr>
              <a:t> </a:t>
            </a:r>
          </a:p>
        </p:txBody>
      </p:sp>
      <p:grpSp>
        <p:nvGrpSpPr>
          <p:cNvPr id="5123" name="Group 10"/>
          <p:cNvGrpSpPr>
            <a:grpSpLocks/>
          </p:cNvGrpSpPr>
          <p:nvPr/>
        </p:nvGrpSpPr>
        <p:grpSpPr bwMode="auto">
          <a:xfrm>
            <a:off x="395288" y="188913"/>
            <a:ext cx="7200900" cy="4464050"/>
            <a:chOff x="249" y="1344"/>
            <a:chExt cx="4536" cy="2812"/>
          </a:xfrm>
        </p:grpSpPr>
        <p:sp>
          <p:nvSpPr>
            <p:cNvPr id="5124" name="Rectangle 5"/>
            <p:cNvSpPr>
              <a:spLocks noChangeArrowheads="1"/>
            </p:cNvSpPr>
            <p:nvPr/>
          </p:nvSpPr>
          <p:spPr bwMode="auto">
            <a:xfrm>
              <a:off x="1927" y="1344"/>
              <a:ext cx="2858" cy="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just" eaLnBrk="0" hangingPunct="0"/>
              <a:r>
                <a:rPr kumimoji="1" lang="ru-RU"/>
                <a:t>Без топора - не плотник,</a:t>
              </a:r>
            </a:p>
            <a:p>
              <a:pPr algn="just" eaLnBrk="0" hangingPunct="0"/>
              <a:r>
                <a:rPr kumimoji="1" lang="ru-RU"/>
                <a:t>без иголки - не портной.</a:t>
              </a:r>
              <a:r>
                <a:rPr kumimoji="1" lang="ru-RU" b="0">
                  <a:solidFill>
                    <a:srgbClr val="FF9900"/>
                  </a:solidFill>
                </a:rPr>
                <a:t> </a:t>
              </a:r>
            </a:p>
          </p:txBody>
        </p:sp>
        <p:sp>
          <p:nvSpPr>
            <p:cNvPr id="5125" name="Rectangle 6"/>
            <p:cNvSpPr>
              <a:spLocks noChangeArrowheads="1"/>
            </p:cNvSpPr>
            <p:nvPr/>
          </p:nvSpPr>
          <p:spPr bwMode="auto">
            <a:xfrm>
              <a:off x="249" y="2160"/>
              <a:ext cx="4445" cy="18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 algn="l">
                <a:tabLst>
                  <a:tab pos="457200" algn="l"/>
                </a:tabLst>
              </a:pPr>
              <a:r>
                <a:rPr kumimoji="1" lang="ru-RU">
                  <a:solidFill>
                    <a:schemeClr val="accent2"/>
                  </a:solidFill>
                </a:rPr>
                <a:t>На станке её ткачиха,</a:t>
              </a:r>
              <a:br>
                <a:rPr kumimoji="1" lang="ru-RU">
                  <a:solidFill>
                    <a:schemeClr val="accent2"/>
                  </a:solidFill>
                </a:rPr>
              </a:br>
              <a:r>
                <a:rPr kumimoji="1" lang="ru-RU">
                  <a:solidFill>
                    <a:schemeClr val="accent2"/>
                  </a:solidFill>
                </a:rPr>
                <a:t>Нам из нитей сотворит,</a:t>
              </a:r>
              <a:br>
                <a:rPr kumimoji="1" lang="ru-RU">
                  <a:solidFill>
                    <a:schemeClr val="accent2"/>
                  </a:solidFill>
                </a:rPr>
              </a:br>
              <a:r>
                <a:rPr kumimoji="1" lang="ru-RU">
                  <a:solidFill>
                    <a:schemeClr val="accent2"/>
                  </a:solidFill>
                </a:rPr>
                <a:t>Продавец её отмерит,</a:t>
              </a:r>
            </a:p>
            <a:p>
              <a:pPr algn="l">
                <a:tabLst>
                  <a:tab pos="457200" algn="l"/>
                </a:tabLst>
              </a:pPr>
              <a:r>
                <a:rPr kumimoji="1" lang="ru-RU">
                  <a:solidFill>
                    <a:schemeClr val="accent2"/>
                  </a:solidFill>
                </a:rPr>
                <a:t>А закройщик раскроит.</a:t>
              </a:r>
              <a:br>
                <a:rPr kumimoji="1" lang="ru-RU">
                  <a:solidFill>
                    <a:schemeClr val="accent2"/>
                  </a:solidFill>
                </a:rPr>
              </a:br>
              <a:r>
                <a:rPr kumimoji="1" lang="ru-RU">
                  <a:solidFill>
                    <a:schemeClr val="accent2"/>
                  </a:solidFill>
                </a:rPr>
                <a:t>Вот и сшили мы обновку,</a:t>
              </a:r>
              <a:br>
                <a:rPr kumimoji="1" lang="ru-RU">
                  <a:solidFill>
                    <a:schemeClr val="accent2"/>
                  </a:solidFill>
                </a:rPr>
              </a:br>
              <a:r>
                <a:rPr kumimoji="1" lang="ru-RU">
                  <a:solidFill>
                    <a:schemeClr val="accent2"/>
                  </a:solidFill>
                </a:rPr>
                <a:t>Красота какая - глянь!</a:t>
              </a:r>
            </a:p>
            <a:p>
              <a:pPr algn="l">
                <a:tabLst>
                  <a:tab pos="457200" algn="l"/>
                </a:tabLst>
              </a:pPr>
              <a:r>
                <a:rPr kumimoji="1" lang="ru-RU">
                  <a:solidFill>
                    <a:schemeClr val="accent2"/>
                  </a:solidFill>
                </a:rPr>
                <a:t>Для одежды самой разной</a:t>
              </a:r>
              <a:br>
                <a:rPr kumimoji="1" lang="ru-RU">
                  <a:solidFill>
                    <a:schemeClr val="accent2"/>
                  </a:solidFill>
                </a:rPr>
              </a:br>
              <a:r>
                <a:rPr kumimoji="1" lang="ru-RU">
                  <a:solidFill>
                    <a:schemeClr val="accent2"/>
                  </a:solidFill>
                </a:rPr>
                <a:t>Нам нужна, конечно, ……….</a:t>
              </a:r>
              <a:r>
                <a:rPr kumimoji="1" lang="ru-RU" b="0">
                  <a:solidFill>
                    <a:schemeClr val="accent2"/>
                  </a:solidFill>
                </a:rPr>
                <a:t> </a:t>
              </a:r>
            </a:p>
          </p:txBody>
        </p:sp>
        <p:sp>
          <p:nvSpPr>
            <p:cNvPr id="5126" name="Rectangle 7"/>
            <p:cNvSpPr>
              <a:spLocks noChangeArrowheads="1"/>
            </p:cNvSpPr>
            <p:nvPr/>
          </p:nvSpPr>
          <p:spPr bwMode="auto">
            <a:xfrm>
              <a:off x="975" y="1888"/>
              <a:ext cx="9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kumimoji="1" lang="ru-RU" u="sng">
                  <a:solidFill>
                    <a:schemeClr val="accent2"/>
                  </a:solidFill>
                </a:rPr>
                <a:t>Загадка:</a:t>
              </a:r>
            </a:p>
          </p:txBody>
        </p:sp>
        <p:sp>
          <p:nvSpPr>
            <p:cNvPr id="5127" name="Rectangle 8"/>
            <p:cNvSpPr>
              <a:spLocks noChangeArrowheads="1"/>
            </p:cNvSpPr>
            <p:nvPr/>
          </p:nvSpPr>
          <p:spPr bwMode="auto">
            <a:xfrm>
              <a:off x="431" y="1434"/>
              <a:ext cx="12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kumimoji="1" lang="ru-RU" u="sng"/>
                <a:t>Пословица:</a:t>
              </a:r>
            </a:p>
          </p:txBody>
        </p:sp>
        <p:pic>
          <p:nvPicPr>
            <p:cNvPr id="5128" name="Picture 9" descr="Внеклассное мероприятие по физической культуре &quot;Все профессии важны, все профессии нужны&quot;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1888"/>
              <a:ext cx="1584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61"/>
          <p:cNvGrpSpPr>
            <a:grpSpLocks/>
          </p:cNvGrpSpPr>
          <p:nvPr/>
        </p:nvGrpSpPr>
        <p:grpSpPr bwMode="auto">
          <a:xfrm rot="530112">
            <a:off x="4572000" y="3213100"/>
            <a:ext cx="358775" cy="360363"/>
            <a:chOff x="3198" y="1706"/>
            <a:chExt cx="226" cy="227"/>
          </a:xfrm>
        </p:grpSpPr>
        <p:sp>
          <p:nvSpPr>
            <p:cNvPr id="6187" name="Oval 62"/>
            <p:cNvSpPr>
              <a:spLocks noChangeArrowheads="1"/>
            </p:cNvSpPr>
            <p:nvPr/>
          </p:nvSpPr>
          <p:spPr bwMode="auto">
            <a:xfrm>
              <a:off x="3198" y="1706"/>
              <a:ext cx="226" cy="22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8" name="Oval 63"/>
            <p:cNvSpPr>
              <a:spLocks noChangeArrowheads="1"/>
            </p:cNvSpPr>
            <p:nvPr/>
          </p:nvSpPr>
          <p:spPr bwMode="auto">
            <a:xfrm>
              <a:off x="3288" y="1752"/>
              <a:ext cx="4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47" name="Group 57"/>
          <p:cNvGrpSpPr>
            <a:grpSpLocks/>
          </p:cNvGrpSpPr>
          <p:nvPr/>
        </p:nvGrpSpPr>
        <p:grpSpPr bwMode="auto">
          <a:xfrm rot="-2987248">
            <a:off x="5580856" y="3788570"/>
            <a:ext cx="358775" cy="360362"/>
            <a:chOff x="3198" y="1706"/>
            <a:chExt cx="226" cy="227"/>
          </a:xfrm>
        </p:grpSpPr>
        <p:sp>
          <p:nvSpPr>
            <p:cNvPr id="6185" name="Oval 58"/>
            <p:cNvSpPr>
              <a:spLocks noChangeArrowheads="1"/>
            </p:cNvSpPr>
            <p:nvPr/>
          </p:nvSpPr>
          <p:spPr bwMode="auto">
            <a:xfrm>
              <a:off x="3198" y="1706"/>
              <a:ext cx="226" cy="22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6" name="Oval 59"/>
            <p:cNvSpPr>
              <a:spLocks noChangeArrowheads="1"/>
            </p:cNvSpPr>
            <p:nvPr/>
          </p:nvSpPr>
          <p:spPr bwMode="auto">
            <a:xfrm>
              <a:off x="3288" y="1752"/>
              <a:ext cx="4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48" name="Group 56"/>
          <p:cNvGrpSpPr>
            <a:grpSpLocks/>
          </p:cNvGrpSpPr>
          <p:nvPr/>
        </p:nvGrpSpPr>
        <p:grpSpPr bwMode="auto">
          <a:xfrm rot="-1676029">
            <a:off x="5076825" y="2781300"/>
            <a:ext cx="358775" cy="360363"/>
            <a:chOff x="3198" y="1706"/>
            <a:chExt cx="226" cy="227"/>
          </a:xfrm>
        </p:grpSpPr>
        <p:sp>
          <p:nvSpPr>
            <p:cNvPr id="6183" name="Oval 36"/>
            <p:cNvSpPr>
              <a:spLocks noChangeArrowheads="1"/>
            </p:cNvSpPr>
            <p:nvPr/>
          </p:nvSpPr>
          <p:spPr bwMode="auto">
            <a:xfrm>
              <a:off x="3198" y="1706"/>
              <a:ext cx="226" cy="22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4" name="Oval 39"/>
            <p:cNvSpPr>
              <a:spLocks noChangeArrowheads="1"/>
            </p:cNvSpPr>
            <p:nvPr/>
          </p:nvSpPr>
          <p:spPr bwMode="auto">
            <a:xfrm>
              <a:off x="3288" y="1752"/>
              <a:ext cx="4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49" name="Group 73"/>
          <p:cNvGrpSpPr>
            <a:grpSpLocks/>
          </p:cNvGrpSpPr>
          <p:nvPr/>
        </p:nvGrpSpPr>
        <p:grpSpPr bwMode="auto">
          <a:xfrm rot="-7750068">
            <a:off x="6373019" y="5515769"/>
            <a:ext cx="358775" cy="360363"/>
            <a:chOff x="3198" y="1706"/>
            <a:chExt cx="226" cy="227"/>
          </a:xfrm>
        </p:grpSpPr>
        <p:sp>
          <p:nvSpPr>
            <p:cNvPr id="6181" name="Oval 74"/>
            <p:cNvSpPr>
              <a:spLocks noChangeArrowheads="1"/>
            </p:cNvSpPr>
            <p:nvPr/>
          </p:nvSpPr>
          <p:spPr bwMode="auto">
            <a:xfrm>
              <a:off x="3198" y="1706"/>
              <a:ext cx="226" cy="22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2" name="Oval 75"/>
            <p:cNvSpPr>
              <a:spLocks noChangeArrowheads="1"/>
            </p:cNvSpPr>
            <p:nvPr/>
          </p:nvSpPr>
          <p:spPr bwMode="auto">
            <a:xfrm>
              <a:off x="3288" y="1752"/>
              <a:ext cx="4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150" name="WordArt 10"/>
          <p:cNvSpPr>
            <a:spLocks noChangeArrowheads="1" noChangeShapeType="1" noTextEdit="1"/>
          </p:cNvSpPr>
          <p:nvPr/>
        </p:nvSpPr>
        <p:spPr bwMode="auto">
          <a:xfrm>
            <a:off x="468313" y="404813"/>
            <a:ext cx="7031037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>
                <a:solidFill>
                  <a:srgbClr val="008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Покажи и назови инструменты и материалы для шитья.</a:t>
            </a:r>
          </a:p>
        </p:txBody>
      </p:sp>
      <p:pic>
        <p:nvPicPr>
          <p:cNvPr id="6151" name="Picture 3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39063" y="0"/>
            <a:ext cx="1404937" cy="566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33" descr="i?id=1c14b0d3a3d69c613dc7012a15808323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650" y="5667375"/>
            <a:ext cx="14033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Rectangle 20"/>
          <p:cNvSpPr>
            <a:spLocks noChangeArrowheads="1"/>
          </p:cNvSpPr>
          <p:nvPr/>
        </p:nvSpPr>
        <p:spPr bwMode="auto">
          <a:xfrm>
            <a:off x="5364163" y="5445125"/>
            <a:ext cx="952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ru-RU">
                <a:solidFill>
                  <a:srgbClr val="BDA199"/>
                </a:solidFill>
              </a:rPr>
              <a:t>иглы</a:t>
            </a:r>
          </a:p>
        </p:txBody>
      </p:sp>
      <p:sp>
        <p:nvSpPr>
          <p:cNvPr id="6154" name="Rectangle 21"/>
          <p:cNvSpPr>
            <a:spLocks noChangeArrowheads="1"/>
          </p:cNvSpPr>
          <p:nvPr/>
        </p:nvSpPr>
        <p:spPr bwMode="auto">
          <a:xfrm rot="-1280473">
            <a:off x="5870575" y="3713163"/>
            <a:ext cx="1614488" cy="482600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ru-RU">
                <a:solidFill>
                  <a:schemeClr val="accent2"/>
                </a:solidFill>
              </a:rPr>
              <a:t>ножницы</a:t>
            </a:r>
          </a:p>
        </p:txBody>
      </p:sp>
      <p:sp>
        <p:nvSpPr>
          <p:cNvPr id="6155" name="Rectangle 22"/>
          <p:cNvSpPr>
            <a:spLocks noChangeArrowheads="1"/>
          </p:cNvSpPr>
          <p:nvPr/>
        </p:nvSpPr>
        <p:spPr bwMode="auto">
          <a:xfrm rot="-2807823">
            <a:off x="4148931" y="2339182"/>
            <a:ext cx="1760537" cy="482600"/>
          </a:xfrm>
          <a:prstGeom prst="rect">
            <a:avLst/>
          </a:prstGeom>
          <a:noFill/>
          <a:ln w="25400">
            <a:solidFill>
              <a:srgbClr val="00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>
                <a:solidFill>
                  <a:schemeClr val="accent2"/>
                </a:solidFill>
              </a:rPr>
              <a:t>наперсток</a:t>
            </a:r>
          </a:p>
        </p:txBody>
      </p:sp>
      <p:sp>
        <p:nvSpPr>
          <p:cNvPr id="6156" name="Rectangle 23"/>
          <p:cNvSpPr>
            <a:spLocks noChangeArrowheads="1"/>
          </p:cNvSpPr>
          <p:nvPr/>
        </p:nvSpPr>
        <p:spPr bwMode="auto">
          <a:xfrm rot="1318668">
            <a:off x="4284663" y="3716338"/>
            <a:ext cx="1458912" cy="482600"/>
          </a:xfrm>
          <a:prstGeom prst="rect">
            <a:avLst/>
          </a:prstGeom>
          <a:noFill/>
          <a:ln w="2540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ru-RU">
                <a:solidFill>
                  <a:srgbClr val="33CC33"/>
                </a:solidFill>
              </a:rPr>
              <a:t>булавки</a:t>
            </a:r>
          </a:p>
        </p:txBody>
      </p:sp>
      <p:sp>
        <p:nvSpPr>
          <p:cNvPr id="6157" name="Text Box 25"/>
          <p:cNvSpPr txBox="1">
            <a:spLocks noChangeArrowheads="1"/>
          </p:cNvSpPr>
          <p:nvPr/>
        </p:nvSpPr>
        <p:spPr bwMode="auto">
          <a:xfrm>
            <a:off x="4645025" y="5876925"/>
            <a:ext cx="2651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>
                <a:solidFill>
                  <a:srgbClr val="33CC33"/>
                </a:solidFill>
              </a:rPr>
              <a:t>нитковдеватель</a:t>
            </a:r>
          </a:p>
        </p:txBody>
      </p:sp>
      <p:sp>
        <p:nvSpPr>
          <p:cNvPr id="6158" name="Text Box 26"/>
          <p:cNvSpPr txBox="1">
            <a:spLocks noChangeArrowheads="1"/>
          </p:cNvSpPr>
          <p:nvPr/>
        </p:nvSpPr>
        <p:spPr bwMode="auto">
          <a:xfrm>
            <a:off x="5292725" y="4365625"/>
            <a:ext cx="1230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>
                <a:solidFill>
                  <a:srgbClr val="4D2F23"/>
                </a:solidFill>
              </a:rPr>
              <a:t>кнопки</a:t>
            </a:r>
          </a:p>
        </p:txBody>
      </p:sp>
      <p:sp>
        <p:nvSpPr>
          <p:cNvPr id="6159" name="Text Box 27"/>
          <p:cNvSpPr txBox="1">
            <a:spLocks noChangeArrowheads="1"/>
          </p:cNvSpPr>
          <p:nvPr/>
        </p:nvSpPr>
        <p:spPr bwMode="auto">
          <a:xfrm rot="1818170">
            <a:off x="5862638" y="2062163"/>
            <a:ext cx="1698625" cy="482600"/>
          </a:xfrm>
          <a:prstGeom prst="rect">
            <a:avLst/>
          </a:prstGeom>
          <a:noFill/>
          <a:ln w="25400">
            <a:solidFill>
              <a:srgbClr val="33CC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>
                <a:solidFill>
                  <a:srgbClr val="33CC33"/>
                </a:solidFill>
              </a:rPr>
              <a:t>пуговицы</a:t>
            </a:r>
          </a:p>
        </p:txBody>
      </p:sp>
      <p:sp>
        <p:nvSpPr>
          <p:cNvPr id="6160" name="Text Box 28"/>
          <p:cNvSpPr txBox="1">
            <a:spLocks noChangeArrowheads="1"/>
          </p:cNvSpPr>
          <p:nvPr/>
        </p:nvSpPr>
        <p:spPr bwMode="auto">
          <a:xfrm>
            <a:off x="5364163" y="4724400"/>
            <a:ext cx="1044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>
                <a:solidFill>
                  <a:srgbClr val="82413A"/>
                </a:solidFill>
              </a:rPr>
              <a:t>нитки</a:t>
            </a:r>
          </a:p>
        </p:txBody>
      </p:sp>
      <p:sp>
        <p:nvSpPr>
          <p:cNvPr id="6161" name="Text Box 29"/>
          <p:cNvSpPr txBox="1">
            <a:spLocks noChangeArrowheads="1"/>
          </p:cNvSpPr>
          <p:nvPr/>
        </p:nvSpPr>
        <p:spPr bwMode="auto">
          <a:xfrm>
            <a:off x="4859338" y="2781300"/>
            <a:ext cx="2520950" cy="847725"/>
          </a:xfrm>
          <a:prstGeom prst="rect">
            <a:avLst/>
          </a:prstGeom>
          <a:noFill/>
          <a:ln w="25400">
            <a:solidFill>
              <a:srgbClr val="33CC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dirty="0">
                <a:solidFill>
                  <a:schemeClr val="hlink"/>
                </a:solidFill>
              </a:rPr>
              <a:t>коробка </a:t>
            </a:r>
          </a:p>
          <a:p>
            <a:pPr eaLnBrk="1" hangingPunct="1"/>
            <a:r>
              <a:rPr lang="ru-RU" dirty="0">
                <a:solidFill>
                  <a:schemeClr val="hlink"/>
                </a:solidFill>
              </a:rPr>
              <a:t>для рукоделия</a:t>
            </a:r>
          </a:p>
        </p:txBody>
      </p:sp>
      <p:sp>
        <p:nvSpPr>
          <p:cNvPr id="6162" name="Text Box 30"/>
          <p:cNvSpPr txBox="1">
            <a:spLocks noChangeArrowheads="1"/>
          </p:cNvSpPr>
          <p:nvPr/>
        </p:nvSpPr>
        <p:spPr bwMode="auto">
          <a:xfrm>
            <a:off x="5364163" y="5084763"/>
            <a:ext cx="10271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>
                <a:solidFill>
                  <a:srgbClr val="9A4C44"/>
                </a:solidFill>
              </a:rPr>
              <a:t>ткани</a:t>
            </a:r>
          </a:p>
        </p:txBody>
      </p:sp>
      <p:sp>
        <p:nvSpPr>
          <p:cNvPr id="6163" name="Line 44"/>
          <p:cNvSpPr>
            <a:spLocks noChangeShapeType="1"/>
          </p:cNvSpPr>
          <p:nvPr/>
        </p:nvSpPr>
        <p:spPr bwMode="auto">
          <a:xfrm flipH="1" flipV="1">
            <a:off x="4716463" y="5589588"/>
            <a:ext cx="1444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4" name="Line 45"/>
          <p:cNvSpPr>
            <a:spLocks noChangeShapeType="1"/>
          </p:cNvSpPr>
          <p:nvPr/>
        </p:nvSpPr>
        <p:spPr bwMode="auto">
          <a:xfrm flipV="1">
            <a:off x="4787900" y="5732463"/>
            <a:ext cx="144463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5" name="Line 46"/>
          <p:cNvSpPr>
            <a:spLocks noChangeShapeType="1"/>
          </p:cNvSpPr>
          <p:nvPr/>
        </p:nvSpPr>
        <p:spPr bwMode="auto">
          <a:xfrm flipV="1">
            <a:off x="4932363" y="5661025"/>
            <a:ext cx="1444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6" name="Line 47"/>
          <p:cNvSpPr>
            <a:spLocks noChangeShapeType="1"/>
          </p:cNvSpPr>
          <p:nvPr/>
        </p:nvSpPr>
        <p:spPr bwMode="auto">
          <a:xfrm flipH="1" flipV="1">
            <a:off x="5148263" y="580548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7" name="Line 48"/>
          <p:cNvSpPr>
            <a:spLocks noChangeShapeType="1"/>
          </p:cNvSpPr>
          <p:nvPr/>
        </p:nvSpPr>
        <p:spPr bwMode="auto">
          <a:xfrm flipV="1">
            <a:off x="5076825" y="5732463"/>
            <a:ext cx="2159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8" name="Line 49"/>
          <p:cNvSpPr>
            <a:spLocks noChangeShapeType="1"/>
          </p:cNvSpPr>
          <p:nvPr/>
        </p:nvSpPr>
        <p:spPr bwMode="auto">
          <a:xfrm flipV="1">
            <a:off x="6445250" y="5732463"/>
            <a:ext cx="2159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69" name="Line 50"/>
          <p:cNvSpPr>
            <a:spLocks noChangeShapeType="1"/>
          </p:cNvSpPr>
          <p:nvPr/>
        </p:nvSpPr>
        <p:spPr bwMode="auto">
          <a:xfrm flipV="1">
            <a:off x="6661150" y="5732463"/>
            <a:ext cx="360363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0" name="Line 51"/>
          <p:cNvSpPr>
            <a:spLocks noChangeShapeType="1"/>
          </p:cNvSpPr>
          <p:nvPr/>
        </p:nvSpPr>
        <p:spPr bwMode="auto">
          <a:xfrm flipH="1" flipV="1">
            <a:off x="6445250" y="5661025"/>
            <a:ext cx="287338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1" name="Line 52"/>
          <p:cNvSpPr>
            <a:spLocks noChangeShapeType="1"/>
          </p:cNvSpPr>
          <p:nvPr/>
        </p:nvSpPr>
        <p:spPr bwMode="auto">
          <a:xfrm flipH="1" flipV="1">
            <a:off x="6805613" y="5589588"/>
            <a:ext cx="71437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2" name="Line 53"/>
          <p:cNvSpPr>
            <a:spLocks noChangeShapeType="1"/>
          </p:cNvSpPr>
          <p:nvPr/>
        </p:nvSpPr>
        <p:spPr bwMode="auto">
          <a:xfrm flipV="1">
            <a:off x="7021513" y="5805488"/>
            <a:ext cx="287337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6173" name="Line 54"/>
          <p:cNvSpPr>
            <a:spLocks noChangeShapeType="1"/>
          </p:cNvSpPr>
          <p:nvPr/>
        </p:nvSpPr>
        <p:spPr bwMode="auto">
          <a:xfrm flipH="1" flipV="1">
            <a:off x="4572000" y="5732463"/>
            <a:ext cx="21590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174" name="Group 64"/>
          <p:cNvGrpSpPr>
            <a:grpSpLocks/>
          </p:cNvGrpSpPr>
          <p:nvPr/>
        </p:nvGrpSpPr>
        <p:grpSpPr bwMode="auto">
          <a:xfrm rot="-7641691">
            <a:off x="5941219" y="2348706"/>
            <a:ext cx="358775" cy="360363"/>
            <a:chOff x="3198" y="1706"/>
            <a:chExt cx="226" cy="227"/>
          </a:xfrm>
        </p:grpSpPr>
        <p:sp>
          <p:nvSpPr>
            <p:cNvPr id="6179" name="Oval 65"/>
            <p:cNvSpPr>
              <a:spLocks noChangeArrowheads="1"/>
            </p:cNvSpPr>
            <p:nvPr/>
          </p:nvSpPr>
          <p:spPr bwMode="auto">
            <a:xfrm>
              <a:off x="3198" y="1706"/>
              <a:ext cx="226" cy="22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0" name="Oval 66"/>
            <p:cNvSpPr>
              <a:spLocks noChangeArrowheads="1"/>
            </p:cNvSpPr>
            <p:nvPr/>
          </p:nvSpPr>
          <p:spPr bwMode="auto">
            <a:xfrm>
              <a:off x="3288" y="1752"/>
              <a:ext cx="4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75" name="Group 70"/>
          <p:cNvGrpSpPr>
            <a:grpSpLocks/>
          </p:cNvGrpSpPr>
          <p:nvPr/>
        </p:nvGrpSpPr>
        <p:grpSpPr bwMode="auto">
          <a:xfrm rot="4538197">
            <a:off x="6804819" y="2923381"/>
            <a:ext cx="358775" cy="360363"/>
            <a:chOff x="3198" y="1706"/>
            <a:chExt cx="226" cy="227"/>
          </a:xfrm>
        </p:grpSpPr>
        <p:sp>
          <p:nvSpPr>
            <p:cNvPr id="6177" name="Oval 71"/>
            <p:cNvSpPr>
              <a:spLocks noChangeArrowheads="1"/>
            </p:cNvSpPr>
            <p:nvPr/>
          </p:nvSpPr>
          <p:spPr bwMode="auto">
            <a:xfrm>
              <a:off x="3198" y="1706"/>
              <a:ext cx="226" cy="227"/>
            </a:xfrm>
            <a:prstGeom prst="ellipse">
              <a:avLst/>
            </a:prstGeom>
            <a:solidFill>
              <a:srgbClr val="FFCC00"/>
            </a:solidFill>
            <a:ln w="952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8" name="Oval 72"/>
            <p:cNvSpPr>
              <a:spLocks noChangeArrowheads="1"/>
            </p:cNvSpPr>
            <p:nvPr/>
          </p:nvSpPr>
          <p:spPr bwMode="auto">
            <a:xfrm>
              <a:off x="3288" y="1752"/>
              <a:ext cx="46" cy="1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6176" name="Picture 7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38862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/>
          <p:cNvSpPr>
            <a:spLocks noChangeArrowheads="1" noChangeShapeType="1" noTextEdit="1"/>
          </p:cNvSpPr>
          <p:nvPr/>
        </p:nvSpPr>
        <p:spPr bwMode="auto">
          <a:xfrm>
            <a:off x="396875" y="1844675"/>
            <a:ext cx="4679950" cy="7191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91532"/>
              </a:avLst>
            </a:prstTxWarp>
          </a:bodyPr>
          <a:lstStyle/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Какие опасности</a:t>
            </a:r>
          </a:p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возникают</a:t>
            </a:r>
          </a:p>
          <a:p>
            <a:r>
              <a:rPr lang="ru-RU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9966"/>
                </a:solidFill>
                <a:latin typeface="Arial"/>
                <a:cs typeface="Arial"/>
              </a:rPr>
              <a:t>при шитье?</a:t>
            </a:r>
          </a:p>
        </p:txBody>
      </p:sp>
      <p:sp>
        <p:nvSpPr>
          <p:cNvPr id="7171" name="Rectangle 6"/>
          <p:cNvSpPr>
            <a:spLocks noChangeArrowheads="1"/>
          </p:cNvSpPr>
          <p:nvPr/>
        </p:nvSpPr>
        <p:spPr bwMode="auto">
          <a:xfrm>
            <a:off x="323850" y="4268788"/>
            <a:ext cx="5356225" cy="739775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ru-RU" sz="2000">
                <a:solidFill>
                  <a:schemeClr val="accent2"/>
                </a:solidFill>
              </a:rPr>
              <a:t>При работе без напёрстка можно </a:t>
            </a:r>
          </a:p>
          <a:p>
            <a:pPr algn="l"/>
            <a:r>
              <a:rPr kumimoji="1" lang="ru-RU" sz="2000">
                <a:solidFill>
                  <a:schemeClr val="accent2"/>
                </a:solidFill>
              </a:rPr>
              <a:t>уколоть пальцы иголками и булавками.</a:t>
            </a:r>
            <a:r>
              <a:rPr kumimoji="1" lang="ru-RU" sz="18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323850" y="3284538"/>
            <a:ext cx="4537075" cy="739775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ru-RU" sz="2000"/>
              <a:t>Если неаккуратно обращаться</a:t>
            </a:r>
          </a:p>
          <a:p>
            <a:pPr algn="l"/>
            <a:r>
              <a:rPr kumimoji="1" lang="ru-RU" sz="2000"/>
              <a:t>с ножницами, можно порезаться.</a:t>
            </a:r>
          </a:p>
        </p:txBody>
      </p:sp>
      <p:sp>
        <p:nvSpPr>
          <p:cNvPr id="7173" name="Text Box 8"/>
          <p:cNvSpPr txBox="1">
            <a:spLocks noChangeArrowheads="1"/>
          </p:cNvSpPr>
          <p:nvPr/>
        </p:nvSpPr>
        <p:spPr bwMode="auto">
          <a:xfrm>
            <a:off x="323850" y="2420938"/>
            <a:ext cx="3384550" cy="619125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80000"/>
              </a:lnSpc>
            </a:pPr>
            <a:r>
              <a:rPr lang="ru-RU" sz="2000">
                <a:solidFill>
                  <a:schemeClr val="accent2"/>
                </a:solidFill>
              </a:rPr>
              <a:t>Если взять иголку в рот, ее можно проглотить.</a:t>
            </a:r>
          </a:p>
        </p:txBody>
      </p:sp>
      <p:sp>
        <p:nvSpPr>
          <p:cNvPr id="7174" name="Rectangle 9"/>
          <p:cNvSpPr>
            <a:spLocks noChangeArrowheads="1"/>
          </p:cNvSpPr>
          <p:nvPr/>
        </p:nvSpPr>
        <p:spPr bwMode="auto">
          <a:xfrm>
            <a:off x="4787900" y="1844675"/>
            <a:ext cx="2824163" cy="1108075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80000"/>
              </a:lnSpc>
            </a:pPr>
            <a:r>
              <a:rPr kumimoji="1" lang="ru-RU" sz="2000"/>
              <a:t>Если откусывать</a:t>
            </a:r>
          </a:p>
          <a:p>
            <a:pPr algn="l">
              <a:lnSpc>
                <a:spcPct val="80000"/>
              </a:lnSpc>
            </a:pPr>
            <a:r>
              <a:rPr kumimoji="1" lang="ru-RU" sz="2000"/>
              <a:t>нитки зубами,</a:t>
            </a:r>
          </a:p>
          <a:p>
            <a:pPr algn="l">
              <a:lnSpc>
                <a:spcPct val="80000"/>
              </a:lnSpc>
            </a:pPr>
            <a:r>
              <a:rPr kumimoji="1" lang="ru-RU" sz="2000"/>
              <a:t>можно поранить рот</a:t>
            </a:r>
          </a:p>
          <a:p>
            <a:pPr algn="l">
              <a:lnSpc>
                <a:spcPct val="80000"/>
              </a:lnSpc>
            </a:pPr>
            <a:r>
              <a:rPr kumimoji="1" lang="ru-RU" sz="2000"/>
              <a:t>и повредить зубы.</a:t>
            </a:r>
          </a:p>
        </p:txBody>
      </p:sp>
      <p:sp>
        <p:nvSpPr>
          <p:cNvPr id="7175" name="Rectangle 10"/>
          <p:cNvSpPr>
            <a:spLocks noChangeArrowheads="1"/>
          </p:cNvSpPr>
          <p:nvPr/>
        </p:nvSpPr>
        <p:spPr bwMode="auto">
          <a:xfrm>
            <a:off x="323850" y="5157788"/>
            <a:ext cx="7056438" cy="495300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ru-RU" sz="2000"/>
              <a:t>Если вколоть в одежду иголку, то можно уколоться</a:t>
            </a:r>
            <a:r>
              <a:rPr kumimoji="1" lang="ru-RU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5076825" y="3141663"/>
            <a:ext cx="2525713" cy="1044575"/>
          </a:xfrm>
          <a:prstGeom prst="rect">
            <a:avLst/>
          </a:prstGeom>
          <a:noFill/>
          <a:ln w="38100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2000"/>
              <a:t>При уколе ржавой</a:t>
            </a:r>
          </a:p>
          <a:p>
            <a:pPr algn="l" eaLnBrk="1" hangingPunct="1"/>
            <a:r>
              <a:rPr lang="ru-RU" sz="2000"/>
              <a:t>иглой возможно </a:t>
            </a:r>
          </a:p>
          <a:p>
            <a:pPr algn="l" eaLnBrk="1" hangingPunct="1"/>
            <a:r>
              <a:rPr lang="ru-RU" sz="2000"/>
              <a:t>заражение крови.</a:t>
            </a:r>
            <a:r>
              <a:rPr lang="ru-RU" sz="18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611188" y="5876925"/>
            <a:ext cx="67611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folHlink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folHlink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chemeClr val="tx2"/>
                </a:solidFill>
              </a:rPr>
              <a:t>При потере иголок и булавок последствия </a:t>
            </a:r>
          </a:p>
          <a:p>
            <a:pPr eaLnBrk="1" hangingPunct="1"/>
            <a:r>
              <a:rPr lang="ru-RU">
                <a:solidFill>
                  <a:schemeClr val="tx2"/>
                </a:solidFill>
              </a:rPr>
              <a:t>непредсказуемы и очень опасны!</a:t>
            </a:r>
          </a:p>
        </p:txBody>
      </p:sp>
      <p:pic>
        <p:nvPicPr>
          <p:cNvPr id="7178" name="Picture 13" descr="0810158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485775"/>
            <a:ext cx="1655762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4" descr="8918389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863" y="4221163"/>
            <a:ext cx="1223962" cy="97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323850" y="476250"/>
            <a:ext cx="7246938" cy="9366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>
                <a:solidFill>
                  <a:srgbClr val="FF99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Правила безопасности при работе с ножницами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23850" y="1700213"/>
            <a:ext cx="7488238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269875" indent="-93663" algn="l">
              <a:buFont typeface="Wingdings" pitchFamily="2" charset="2"/>
              <a:buChar char="v"/>
            </a:pPr>
            <a:r>
              <a:rPr kumimoji="1" lang="ru-RU" b="0">
                <a:solidFill>
                  <a:schemeClr val="accent2"/>
                </a:solidFill>
              </a:rPr>
              <a:t> Ножницы хранить в определенном месте – </a:t>
            </a:r>
          </a:p>
          <a:p>
            <a:pPr marL="269875" indent="-93663" algn="l">
              <a:buFont typeface="Wingdings" pitchFamily="2" charset="2"/>
              <a:buNone/>
            </a:pPr>
            <a:r>
              <a:rPr kumimoji="1" lang="ru-RU" b="0">
                <a:solidFill>
                  <a:schemeClr val="accent2"/>
                </a:solidFill>
              </a:rPr>
              <a:t>в подставке или рабочей коробке.</a:t>
            </a:r>
          </a:p>
          <a:p>
            <a:pPr marL="269875" indent="-93663" algn="l">
              <a:buFont typeface="Wingdings" pitchFamily="2" charset="2"/>
              <a:buNone/>
            </a:pPr>
            <a:endParaRPr kumimoji="1" lang="ru-RU" sz="800" b="0">
              <a:solidFill>
                <a:schemeClr val="accent2"/>
              </a:solidFill>
            </a:endParaRPr>
          </a:p>
          <a:p>
            <a:pPr marL="269875" indent="-93663" algn="l">
              <a:buFont typeface="Wingdings" pitchFamily="2" charset="2"/>
              <a:buChar char="v"/>
            </a:pPr>
            <a:r>
              <a:rPr kumimoji="1" lang="ru-RU" b="0">
                <a:solidFill>
                  <a:schemeClr val="tx1"/>
                </a:solidFill>
              </a:rPr>
              <a:t> Класть ножницы сомкнутыми </a:t>
            </a:r>
          </a:p>
          <a:p>
            <a:pPr marL="269875" indent="-93663" algn="l">
              <a:buFont typeface="Wingdings" pitchFamily="2" charset="2"/>
              <a:buNone/>
            </a:pPr>
            <a:r>
              <a:rPr kumimoji="1" lang="ru-RU" b="0">
                <a:solidFill>
                  <a:schemeClr val="tx1"/>
                </a:solidFill>
              </a:rPr>
              <a:t>лезвиями от работающего. </a:t>
            </a:r>
          </a:p>
          <a:p>
            <a:pPr marL="269875" indent="-93663" algn="l">
              <a:buFont typeface="Wingdings" pitchFamily="2" charset="2"/>
              <a:buChar char="v"/>
            </a:pPr>
            <a:r>
              <a:rPr kumimoji="1" lang="ru-RU" b="0">
                <a:solidFill>
                  <a:schemeClr val="accent2"/>
                </a:solidFill>
              </a:rPr>
              <a:t> Передавая ножницы, держать их за сомкнутые</a:t>
            </a:r>
          </a:p>
          <a:p>
            <a:pPr marL="269875" indent="-93663" algn="l">
              <a:buFont typeface="Wingdings" pitchFamily="2" charset="2"/>
              <a:buNone/>
            </a:pPr>
            <a:r>
              <a:rPr kumimoji="1" lang="ru-RU" b="0">
                <a:solidFill>
                  <a:schemeClr val="accent2"/>
                </a:solidFill>
              </a:rPr>
              <a:t>лезвия.</a:t>
            </a:r>
          </a:p>
          <a:p>
            <a:pPr marL="269875" indent="-93663" algn="l">
              <a:buFont typeface="Wingdings" pitchFamily="2" charset="2"/>
              <a:buChar char="v"/>
            </a:pPr>
            <a:r>
              <a:rPr kumimoji="1" lang="ru-RU" b="0">
                <a:solidFill>
                  <a:schemeClr val="tx1"/>
                </a:solidFill>
              </a:rPr>
              <a:t> Работать хорошо отрегулированными и </a:t>
            </a:r>
          </a:p>
          <a:p>
            <a:pPr marL="269875" indent="-93663" algn="l">
              <a:buFont typeface="Wingdings" pitchFamily="2" charset="2"/>
              <a:buNone/>
            </a:pPr>
            <a:r>
              <a:rPr kumimoji="1" lang="ru-RU" b="0">
                <a:solidFill>
                  <a:schemeClr val="tx1"/>
                </a:solidFill>
              </a:rPr>
              <a:t>заточенными ножницами.</a:t>
            </a:r>
          </a:p>
          <a:p>
            <a:pPr marL="269875" indent="-93663" algn="l">
              <a:buFont typeface="Wingdings" pitchFamily="2" charset="2"/>
              <a:buChar char="v"/>
            </a:pPr>
            <a:r>
              <a:rPr kumimoji="1" lang="ru-RU" b="0">
                <a:solidFill>
                  <a:schemeClr val="accent2"/>
                </a:solidFill>
              </a:rPr>
              <a:t> Не оставлять ножницы раскрытыми лезвиями.</a:t>
            </a:r>
          </a:p>
          <a:p>
            <a:pPr marL="269875" indent="-93663" algn="l">
              <a:buFont typeface="Wingdings" pitchFamily="2" charset="2"/>
              <a:buChar char="v"/>
            </a:pPr>
            <a:r>
              <a:rPr kumimoji="1" lang="ru-RU" b="0">
                <a:solidFill>
                  <a:schemeClr val="tx1"/>
                </a:solidFill>
              </a:rPr>
              <a:t> Следить за движением и положением лезвий </a:t>
            </a:r>
          </a:p>
          <a:p>
            <a:pPr marL="269875" indent="-93663" algn="l">
              <a:buFont typeface="Wingdings" pitchFamily="2" charset="2"/>
              <a:buNone/>
            </a:pPr>
            <a:r>
              <a:rPr kumimoji="1" lang="ru-RU" b="0">
                <a:solidFill>
                  <a:schemeClr val="tx1"/>
                </a:solidFill>
              </a:rPr>
              <a:t>во время работы.</a:t>
            </a:r>
          </a:p>
          <a:p>
            <a:pPr marL="269875" indent="-93663" algn="l">
              <a:buFont typeface="Wingdings" pitchFamily="2" charset="2"/>
              <a:buChar char="v"/>
            </a:pPr>
            <a:r>
              <a:rPr kumimoji="1" lang="ru-RU" b="0">
                <a:solidFill>
                  <a:schemeClr val="accent2"/>
                </a:solidFill>
              </a:rPr>
              <a:t> Использовать ножницы только по назначению.</a:t>
            </a:r>
          </a:p>
        </p:txBody>
      </p:sp>
      <p:pic>
        <p:nvPicPr>
          <p:cNvPr id="8196" name="Picture 6" descr="8918389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2060575"/>
            <a:ext cx="1944688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179388" y="962025"/>
            <a:ext cx="7618412" cy="558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176213" indent="-176213" algn="l">
              <a:buFont typeface="Wingdings" pitchFamily="2" charset="2"/>
              <a:buChar char="v"/>
            </a:pPr>
            <a:r>
              <a:rPr kumimoji="1" lang="ru-RU" sz="2000" b="0">
                <a:solidFill>
                  <a:schemeClr val="tx1"/>
                </a:solidFill>
              </a:rPr>
              <a:t> </a:t>
            </a:r>
            <a:r>
              <a:rPr kumimoji="1" lang="ru-RU" sz="2000" b="0">
                <a:solidFill>
                  <a:schemeClr val="accent2"/>
                </a:solidFill>
              </a:rPr>
              <a:t>Иглы хранить в подушечке или игольнице, обвив их ниткой.</a:t>
            </a:r>
          </a:p>
          <a:p>
            <a:pPr marL="176213" indent="-176213" algn="l"/>
            <a:r>
              <a:rPr kumimoji="1" lang="ru-RU" sz="2000" b="0">
                <a:solidFill>
                  <a:schemeClr val="accent2"/>
                </a:solidFill>
              </a:rPr>
              <a:t>Булавки хранить в коробке с плотно закрывающейся крышкой</a:t>
            </a:r>
            <a:r>
              <a:rPr kumimoji="1" lang="ru-RU" sz="2000" b="0">
                <a:solidFill>
                  <a:schemeClr val="accent1"/>
                </a:solidFill>
              </a:rPr>
              <a:t>.</a:t>
            </a:r>
          </a:p>
          <a:p>
            <a:pPr marL="176213" indent="-176213" algn="l"/>
            <a:endParaRPr kumimoji="1" lang="ru-RU" sz="800" b="0">
              <a:solidFill>
                <a:schemeClr val="accent1"/>
              </a:solidFill>
            </a:endParaRPr>
          </a:p>
          <a:p>
            <a:pPr marL="176213" indent="-176213" algn="l">
              <a:buFont typeface="Wingdings" pitchFamily="2" charset="2"/>
              <a:buChar char="v"/>
            </a:pPr>
            <a:r>
              <a:rPr kumimoji="1" lang="ru-RU" sz="2000" b="0">
                <a:solidFill>
                  <a:schemeClr val="tx1"/>
                </a:solidFill>
              </a:rPr>
              <a:t> Сломанную иглу не бросать, а класть в специально </a:t>
            </a:r>
          </a:p>
          <a:p>
            <a:pPr marL="176213" indent="-176213" algn="l">
              <a:buFont typeface="Wingdings" pitchFamily="2" charset="2"/>
              <a:buNone/>
            </a:pPr>
            <a:r>
              <a:rPr kumimoji="1" lang="ru-RU" sz="2000" b="0">
                <a:solidFill>
                  <a:schemeClr val="tx1"/>
                </a:solidFill>
              </a:rPr>
              <a:t>отведенную для этого коробку.</a:t>
            </a:r>
          </a:p>
          <a:p>
            <a:pPr marL="176213" indent="-176213" algn="l">
              <a:buFont typeface="Wingdings" pitchFamily="2" charset="2"/>
              <a:buChar char="v"/>
            </a:pPr>
            <a:endParaRPr kumimoji="1" lang="ru-RU" sz="800" b="0">
              <a:solidFill>
                <a:schemeClr val="tx1"/>
              </a:solidFill>
            </a:endParaRPr>
          </a:p>
          <a:p>
            <a:pPr marL="176213" indent="-176213" algn="l">
              <a:buFont typeface="Wingdings" pitchFamily="2" charset="2"/>
              <a:buChar char="v"/>
            </a:pPr>
            <a:r>
              <a:rPr kumimoji="1" lang="ru-RU" sz="2000" b="0">
                <a:solidFill>
                  <a:schemeClr val="tx1"/>
                </a:solidFill>
              </a:rPr>
              <a:t> </a:t>
            </a:r>
            <a:r>
              <a:rPr kumimoji="1" lang="ru-RU" sz="2000" b="0">
                <a:solidFill>
                  <a:schemeClr val="accent2"/>
                </a:solidFill>
              </a:rPr>
              <a:t>Знать количество иголок и булавок, </a:t>
            </a:r>
          </a:p>
          <a:p>
            <a:pPr marL="176213" indent="-176213" algn="l">
              <a:buFont typeface="Wingdings" pitchFamily="2" charset="2"/>
              <a:buNone/>
            </a:pPr>
            <a:r>
              <a:rPr kumimoji="1" lang="ru-RU" sz="2000" b="0">
                <a:solidFill>
                  <a:schemeClr val="accent2"/>
                </a:solidFill>
              </a:rPr>
              <a:t>взятых для работы. </a:t>
            </a:r>
          </a:p>
          <a:p>
            <a:pPr marL="176213" indent="-176213" algn="l">
              <a:buFont typeface="Wingdings" pitchFamily="2" charset="2"/>
              <a:buNone/>
            </a:pPr>
            <a:r>
              <a:rPr kumimoji="1" lang="ru-RU" sz="2000" b="0">
                <a:solidFill>
                  <a:schemeClr val="accent2"/>
                </a:solidFill>
              </a:rPr>
              <a:t>В конце работы проверить их наличие.</a:t>
            </a:r>
          </a:p>
          <a:p>
            <a:pPr marL="176213" indent="-176213" algn="l">
              <a:buFont typeface="Wingdings" pitchFamily="2" charset="2"/>
              <a:buChar char="v"/>
            </a:pPr>
            <a:endParaRPr kumimoji="1" lang="ru-RU" sz="800" b="0">
              <a:solidFill>
                <a:schemeClr val="accent2"/>
              </a:solidFill>
            </a:endParaRPr>
          </a:p>
          <a:p>
            <a:pPr marL="176213" indent="-176213" algn="l">
              <a:buFont typeface="Wingdings" pitchFamily="2" charset="2"/>
              <a:buChar char="v"/>
            </a:pPr>
            <a:r>
              <a:rPr kumimoji="1" lang="ru-RU" sz="2000" b="0">
                <a:solidFill>
                  <a:schemeClr val="tx1"/>
                </a:solidFill>
              </a:rPr>
              <a:t> Во время работы иголки и булавки вкалывать в подушечку,</a:t>
            </a:r>
          </a:p>
          <a:p>
            <a:pPr marL="176213" indent="-176213" algn="l">
              <a:buFont typeface="Wingdings" pitchFamily="2" charset="2"/>
              <a:buNone/>
            </a:pPr>
            <a:r>
              <a:rPr kumimoji="1" lang="ru-RU" sz="2000" b="0">
                <a:solidFill>
                  <a:schemeClr val="tx1"/>
                </a:solidFill>
              </a:rPr>
              <a:t>не брать их в рот, не вкалывать в одежду и другие предметы.</a:t>
            </a:r>
          </a:p>
          <a:p>
            <a:pPr marL="176213" indent="-176213" algn="l">
              <a:buFont typeface="Wingdings" pitchFamily="2" charset="2"/>
              <a:buChar char="v"/>
            </a:pPr>
            <a:endParaRPr kumimoji="1" lang="ru-RU" sz="800" b="0">
              <a:solidFill>
                <a:schemeClr val="tx1"/>
              </a:solidFill>
            </a:endParaRPr>
          </a:p>
          <a:p>
            <a:pPr marL="176213" indent="-176213" algn="l">
              <a:buFont typeface="Wingdings" pitchFamily="2" charset="2"/>
              <a:buChar char="v"/>
            </a:pPr>
            <a:r>
              <a:rPr kumimoji="1" lang="ru-RU" sz="2000" b="0">
                <a:solidFill>
                  <a:schemeClr val="accent2"/>
                </a:solidFill>
              </a:rPr>
              <a:t> Не шить ржавой иглой. Она плохо проходит в ткань и </a:t>
            </a:r>
          </a:p>
          <a:p>
            <a:pPr marL="176213" indent="-176213" algn="l">
              <a:buFont typeface="Wingdings" pitchFamily="2" charset="2"/>
              <a:buNone/>
            </a:pPr>
            <a:r>
              <a:rPr kumimoji="1" lang="ru-RU" sz="2000" b="0">
                <a:solidFill>
                  <a:schemeClr val="accent2"/>
                </a:solidFill>
              </a:rPr>
              <a:t>может сломаться.</a:t>
            </a:r>
          </a:p>
          <a:p>
            <a:pPr marL="176213" indent="-176213" algn="l">
              <a:buFont typeface="Wingdings" pitchFamily="2" charset="2"/>
              <a:buChar char="v"/>
            </a:pPr>
            <a:endParaRPr kumimoji="1" lang="ru-RU" sz="800" b="0">
              <a:solidFill>
                <a:schemeClr val="accent2"/>
              </a:solidFill>
            </a:endParaRPr>
          </a:p>
          <a:p>
            <a:pPr marL="176213" indent="-176213" algn="l">
              <a:buFont typeface="Wingdings" pitchFamily="2" charset="2"/>
              <a:buChar char="v"/>
            </a:pPr>
            <a:r>
              <a:rPr kumimoji="1" lang="ru-RU" sz="2000" b="0">
                <a:solidFill>
                  <a:schemeClr val="tx1"/>
                </a:solidFill>
              </a:rPr>
              <a:t> Прикреплять выкройки к ткани острыми концами булавок в</a:t>
            </a:r>
          </a:p>
          <a:p>
            <a:pPr marL="176213" indent="-176213" algn="l">
              <a:buFont typeface="Wingdings" pitchFamily="2" charset="2"/>
              <a:buNone/>
            </a:pPr>
            <a:r>
              <a:rPr kumimoji="1" lang="ru-RU" sz="2000" b="0">
                <a:solidFill>
                  <a:schemeClr val="tx1"/>
                </a:solidFill>
              </a:rPr>
              <a:t>направлении от себя, чтобы не наколоться.</a:t>
            </a:r>
          </a:p>
          <a:p>
            <a:pPr marL="176213" indent="-176213" algn="l">
              <a:buFont typeface="Wingdings" pitchFamily="2" charset="2"/>
              <a:buNone/>
            </a:pPr>
            <a:endParaRPr kumimoji="1" lang="ru-RU" sz="800" b="0">
              <a:solidFill>
                <a:schemeClr val="tx1"/>
              </a:solidFill>
            </a:endParaRPr>
          </a:p>
          <a:p>
            <a:pPr marL="176213" indent="-176213" algn="l">
              <a:spcBef>
                <a:spcPct val="20000"/>
              </a:spcBef>
              <a:buFont typeface="Wingdings" pitchFamily="2" charset="2"/>
              <a:buChar char="v"/>
            </a:pPr>
            <a:r>
              <a:rPr lang="ru-RU" sz="2000" b="0">
                <a:solidFill>
                  <a:schemeClr val="accent2"/>
                </a:solidFill>
              </a:rPr>
              <a:t> Шить только с наперстком.</a:t>
            </a:r>
          </a:p>
          <a:p>
            <a:pPr marL="176213" indent="-176213" algn="l">
              <a:buFont typeface="Wingdings" pitchFamily="2" charset="2"/>
              <a:buNone/>
            </a:pPr>
            <a:endParaRPr kumimoji="1" lang="ru-RU" sz="800" b="0">
              <a:solidFill>
                <a:schemeClr val="tx1"/>
              </a:solidFill>
            </a:endParaRPr>
          </a:p>
          <a:p>
            <a:pPr marL="176213" indent="-176213" algn="l">
              <a:buFont typeface="Wingdings" pitchFamily="2" charset="2"/>
              <a:buChar char="v"/>
            </a:pPr>
            <a:r>
              <a:rPr kumimoji="1" lang="ru-RU" sz="2000" b="0">
                <a:solidFill>
                  <a:schemeClr val="tx1"/>
                </a:solidFill>
              </a:rPr>
              <a:t> Не оставлять булавки и иголки в готовом изделии.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389813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ru-RU" sz="3600" kern="10">
                <a:solidFill>
                  <a:srgbClr val="FF99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Правила безопасности при работе с иголками и булавками</a:t>
            </a:r>
          </a:p>
        </p:txBody>
      </p:sp>
      <p:pic>
        <p:nvPicPr>
          <p:cNvPr id="9220" name="Picture 8" descr="667112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1500" y="2205038"/>
            <a:ext cx="14668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375" y="2060575"/>
            <a:ext cx="3889375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9269" name="Rectangle 5"/>
          <p:cNvSpPr>
            <a:spLocks noChangeArrowheads="1"/>
          </p:cNvSpPr>
          <p:nvPr/>
        </p:nvSpPr>
        <p:spPr bwMode="auto">
          <a:xfrm>
            <a:off x="755650" y="260350"/>
            <a:ext cx="64262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75000"/>
              </a:lnSpc>
              <a:defRPr/>
            </a:pPr>
            <a:r>
              <a:rPr lang="ru-RU" sz="4000">
                <a:solidFill>
                  <a:srgbClr val="ED94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Какие правила техники </a:t>
            </a:r>
          </a:p>
          <a:p>
            <a:pPr algn="l">
              <a:lnSpc>
                <a:spcPct val="75000"/>
              </a:lnSpc>
              <a:defRPr/>
            </a:pPr>
            <a:r>
              <a:rPr lang="ru-RU" sz="4000">
                <a:solidFill>
                  <a:srgbClr val="ED94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безопасности нарушила </a:t>
            </a:r>
          </a:p>
          <a:p>
            <a:pPr algn="l">
              <a:lnSpc>
                <a:spcPct val="75000"/>
              </a:lnSpc>
              <a:defRPr/>
            </a:pPr>
            <a:r>
              <a:rPr lang="ru-RU" sz="4000">
                <a:solidFill>
                  <a:srgbClr val="ED941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портниха?</a:t>
            </a:r>
          </a:p>
          <a:p>
            <a:pPr algn="l">
              <a:lnSpc>
                <a:spcPct val="75000"/>
              </a:lnSpc>
              <a:defRPr/>
            </a:pPr>
            <a:endParaRPr lang="ru-RU" sz="4000">
              <a:solidFill>
                <a:srgbClr val="ED941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10244" name="Rectangle 7"/>
          <p:cNvSpPr>
            <a:spLocks noChangeArrowheads="1"/>
          </p:cNvSpPr>
          <p:nvPr/>
        </p:nvSpPr>
        <p:spPr bwMode="auto">
          <a:xfrm>
            <a:off x="4427538" y="3573463"/>
            <a:ext cx="3103562" cy="301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kumimoji="1" lang="ru-RU">
                <a:solidFill>
                  <a:schemeClr val="accent2"/>
                </a:solidFill>
              </a:rPr>
              <a:t>Целый день </a:t>
            </a:r>
          </a:p>
          <a:p>
            <a:pPr algn="l" eaLnBrk="0" hangingPunct="0"/>
            <a:r>
              <a:rPr kumimoji="1" lang="ru-RU">
                <a:solidFill>
                  <a:schemeClr val="accent2"/>
                </a:solidFill>
              </a:rPr>
              <a:t>          сегодня шью,</a:t>
            </a:r>
            <a:br>
              <a:rPr kumimoji="1" lang="ru-RU">
                <a:solidFill>
                  <a:schemeClr val="accent2"/>
                </a:solidFill>
              </a:rPr>
            </a:br>
            <a:r>
              <a:rPr kumimoji="1" lang="ru-RU">
                <a:solidFill>
                  <a:schemeClr val="accent2"/>
                </a:solidFill>
              </a:rPr>
              <a:t>Одеваю </a:t>
            </a:r>
          </a:p>
          <a:p>
            <a:pPr algn="l" eaLnBrk="0" hangingPunct="0"/>
            <a:r>
              <a:rPr kumimoji="1" lang="ru-RU">
                <a:solidFill>
                  <a:schemeClr val="accent2"/>
                </a:solidFill>
              </a:rPr>
              <a:t>          всю семью.</a:t>
            </a:r>
            <a:br>
              <a:rPr kumimoji="1" lang="ru-RU">
                <a:solidFill>
                  <a:schemeClr val="accent2"/>
                </a:solidFill>
              </a:rPr>
            </a:br>
            <a:r>
              <a:rPr kumimoji="1" lang="ru-RU">
                <a:solidFill>
                  <a:schemeClr val="accent2"/>
                </a:solidFill>
              </a:rPr>
              <a:t>Погоди немножко,</a:t>
            </a:r>
          </a:p>
          <a:p>
            <a:pPr algn="l" eaLnBrk="0" hangingPunct="0"/>
            <a:r>
              <a:rPr kumimoji="1" lang="ru-RU">
                <a:solidFill>
                  <a:schemeClr val="accent2"/>
                </a:solidFill>
              </a:rPr>
              <a:t>          кошка, —</a:t>
            </a:r>
            <a:br>
              <a:rPr kumimoji="1" lang="ru-RU">
                <a:solidFill>
                  <a:schemeClr val="accent2"/>
                </a:solidFill>
              </a:rPr>
            </a:br>
            <a:r>
              <a:rPr kumimoji="1" lang="ru-RU">
                <a:solidFill>
                  <a:schemeClr val="accent2"/>
                </a:solidFill>
              </a:rPr>
              <a:t>Будет и тебе </a:t>
            </a:r>
          </a:p>
          <a:p>
            <a:pPr algn="l" eaLnBrk="0" hangingPunct="0"/>
            <a:r>
              <a:rPr kumimoji="1" lang="ru-RU">
                <a:solidFill>
                  <a:schemeClr val="accent2"/>
                </a:solidFill>
              </a:rPr>
              <a:t>          одёжка.</a:t>
            </a:r>
          </a:p>
        </p:txBody>
      </p:sp>
      <p:sp>
        <p:nvSpPr>
          <p:cNvPr id="139272" name="Rectangle 8"/>
          <p:cNvSpPr>
            <a:spLocks noChangeArrowheads="1"/>
          </p:cNvSpPr>
          <p:nvPr/>
        </p:nvSpPr>
        <p:spPr bwMode="auto">
          <a:xfrm rot="16200000">
            <a:off x="5863432" y="2856706"/>
            <a:ext cx="5462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ru-RU" sz="4000">
                <a:solidFill>
                  <a:srgbClr val="ED941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ИГРОВАЯ  МИНУТКА</a:t>
            </a:r>
          </a:p>
        </p:txBody>
      </p:sp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341438"/>
            <a:ext cx="3810000" cy="516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250825" y="188913"/>
            <a:ext cx="72056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ru-RU" sz="280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800" i="1">
                <a:solidFill>
                  <a:srgbClr val="FF9900"/>
                </a:solidFill>
                <a:latin typeface="Comic Sans MS" pitchFamily="66" charset="0"/>
              </a:rPr>
              <a:t>Подготовим иголку с ниткой</a:t>
            </a:r>
            <a:r>
              <a:rPr lang="en-US" sz="2800" i="1">
                <a:solidFill>
                  <a:srgbClr val="FF9900"/>
                </a:solidFill>
                <a:latin typeface="Comic Sans MS" pitchFamily="66" charset="0"/>
              </a:rPr>
              <a:t> </a:t>
            </a:r>
            <a:r>
              <a:rPr lang="ru-RU" sz="2800" i="1">
                <a:solidFill>
                  <a:srgbClr val="FF9900"/>
                </a:solidFill>
                <a:latin typeface="Comic Sans MS" pitchFamily="66" charset="0"/>
              </a:rPr>
              <a:t>к шитью</a:t>
            </a:r>
          </a:p>
          <a:p>
            <a:pPr algn="l"/>
            <a:endParaRPr lang="ru-RU" sz="2800" i="1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0825" y="692150"/>
            <a:ext cx="7632700" cy="124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ru-RU" sz="2000" i="1"/>
              <a:t>Возьмем катушку хлопчатобумажных ниток.</a:t>
            </a:r>
          </a:p>
          <a:p>
            <a:pPr algn="l"/>
            <a:endParaRPr lang="ru-RU" sz="800" i="1" u="sng"/>
          </a:p>
          <a:p>
            <a:pPr algn="l"/>
            <a:r>
              <a:rPr lang="ru-RU" i="1" u="sng">
                <a:solidFill>
                  <a:schemeClr val="tx1"/>
                </a:solidFill>
              </a:rPr>
              <a:t>Два способа правильно </a:t>
            </a:r>
          </a:p>
          <a:p>
            <a:pPr algn="l"/>
            <a:r>
              <a:rPr lang="ru-RU" i="1" u="sng">
                <a:solidFill>
                  <a:schemeClr val="tx1"/>
                </a:solidFill>
              </a:rPr>
              <a:t>отмерить длину нити.</a:t>
            </a:r>
            <a:r>
              <a:rPr lang="ru-RU" b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863" y="1196975"/>
            <a:ext cx="2808287" cy="1708150"/>
          </a:xfrm>
          <a:prstGeom prst="rect">
            <a:avLst/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250825" y="3716338"/>
            <a:ext cx="6769100" cy="271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ru-RU" i="1" u="sng">
                <a:solidFill>
                  <a:schemeClr val="tx1"/>
                </a:solidFill>
              </a:rPr>
              <a:t>Как вдеть нитку в иголку.</a:t>
            </a:r>
          </a:p>
          <a:p>
            <a:pPr algn="l"/>
            <a:r>
              <a:rPr lang="ru-RU" sz="800">
                <a:solidFill>
                  <a:schemeClr val="tx1"/>
                </a:solidFill>
              </a:rPr>
              <a:t> </a:t>
            </a:r>
          </a:p>
          <a:p>
            <a:pPr algn="l"/>
            <a:r>
              <a:rPr kumimoji="1" lang="ru-RU" sz="2000" b="0">
                <a:solidFill>
                  <a:schemeClr val="tx2"/>
                </a:solidFill>
              </a:rPr>
              <a:t>Держите иглу зажатой между большим и указательным пальцами вашей неосновной руки, отверстие игольного ушка должно смотреть на вас. Вставьте нитку в ушко. </a:t>
            </a:r>
          </a:p>
          <a:p>
            <a:pPr algn="l"/>
            <a:r>
              <a:rPr kumimoji="1" lang="ru-RU" sz="2000" b="0">
                <a:solidFill>
                  <a:schemeClr val="tx2"/>
                </a:solidFill>
              </a:rPr>
              <a:t>Протяните нить через ушко, чтобы  образовался свисающий хвостик около 10 см. Это предохраняет нить от выскальзывания из иглы во время шитья.</a:t>
            </a:r>
            <a:endParaRPr lang="ru-RU" sz="2000" i="1">
              <a:solidFill>
                <a:schemeClr val="tx2"/>
              </a:solidFill>
            </a:endParaRP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250825" y="2997200"/>
            <a:ext cx="6508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l" eaLnBrk="0" hangingPunct="0"/>
            <a:r>
              <a:rPr lang="ru-RU" sz="2000" i="1"/>
              <a:t>Возьмем</a:t>
            </a:r>
            <a:r>
              <a:rPr kumimoji="1" lang="ru-RU" sz="2000" i="1"/>
              <a:t> иглу, ушко которой по размеру </a:t>
            </a:r>
          </a:p>
          <a:p>
            <a:pPr algn="l" eaLnBrk="0" hangingPunct="0"/>
            <a:r>
              <a:rPr kumimoji="1" lang="ru-RU" sz="2000" i="1"/>
              <a:t>соответствует толщине используемой нити.</a:t>
            </a:r>
            <a:r>
              <a:rPr kumimoji="1" lang="ru-RU" sz="2000" b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1271" name="Rectangle 12"/>
          <p:cNvSpPr>
            <a:spLocks noChangeArrowheads="1"/>
          </p:cNvSpPr>
          <p:nvPr/>
        </p:nvSpPr>
        <p:spPr bwMode="auto">
          <a:xfrm>
            <a:off x="323850" y="1989138"/>
            <a:ext cx="54006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ru-RU" sz="2000" b="0">
                <a:solidFill>
                  <a:schemeClr val="tx2"/>
                </a:solidFill>
              </a:rPr>
              <a:t>Отмерим нитку и отрежем ее ножницами. </a:t>
            </a:r>
            <a:r>
              <a:rPr kumimoji="1" lang="ru-RU" sz="2000" b="0">
                <a:solidFill>
                  <a:schemeClr val="tx2"/>
                </a:solidFill>
              </a:rPr>
              <a:t>Отрезанный конец покрутим между пальцами – «засучим». </a:t>
            </a:r>
          </a:p>
        </p:txBody>
      </p:sp>
      <p:pic>
        <p:nvPicPr>
          <p:cNvPr id="11272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7050" y="4797425"/>
            <a:ext cx="19431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8850" y="3068638"/>
            <a:ext cx="153352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6">
      <a:dk1>
        <a:srgbClr val="000000"/>
      </a:dk1>
      <a:lt1>
        <a:srgbClr val="D9EFE0"/>
      </a:lt1>
      <a:dk2>
        <a:srgbClr val="30605A"/>
      </a:dk2>
      <a:lt2>
        <a:srgbClr val="15331E"/>
      </a:lt2>
      <a:accent1>
        <a:srgbClr val="A4C6BA"/>
      </a:accent1>
      <a:accent2>
        <a:srgbClr val="558F7D"/>
      </a:accent2>
      <a:accent3>
        <a:srgbClr val="E9F6ED"/>
      </a:accent3>
      <a:accent4>
        <a:srgbClr val="000000"/>
      </a:accent4>
      <a:accent5>
        <a:srgbClr val="CFDFD9"/>
      </a:accent5>
      <a:accent6>
        <a:srgbClr val="4C8171"/>
      </a:accent6>
      <a:hlink>
        <a:srgbClr val="C1C177"/>
      </a:hlink>
      <a:folHlink>
        <a:srgbClr val="A08F5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0</TotalTime>
  <Words>529</Words>
  <Application>Microsoft Office PowerPoint</Application>
  <PresentationFormat>Экран (4:3)</PresentationFormat>
  <Paragraphs>149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Кимоно</vt:lpstr>
      <vt:lpstr>Презентация PowerPoint</vt:lpstr>
      <vt:lpstr>Правила поведения на занятиях кружка «Мастерская рукоделия».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2020-10-14T10:07:26Z</dcterms:created>
  <dcterms:modified xsi:type="dcterms:W3CDTF">2020-10-14T10:08:27Z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344400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