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6" r:id="rId15"/>
    <p:sldId id="277" r:id="rId16"/>
    <p:sldId id="278" r:id="rId17"/>
    <p:sldId id="279" r:id="rId18"/>
    <p:sldId id="285" r:id="rId19"/>
    <p:sldId id="293" r:id="rId20"/>
    <p:sldId id="294" r:id="rId21"/>
    <p:sldId id="295" r:id="rId22"/>
    <p:sldId id="286" r:id="rId23"/>
    <p:sldId id="287" r:id="rId24"/>
    <p:sldId id="288" r:id="rId25"/>
    <p:sldId id="289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995" autoAdjust="0"/>
    <p:restoredTop sz="86437" autoAdjust="0"/>
  </p:normalViewPr>
  <p:slideViewPr>
    <p:cSldViewPr>
      <p:cViewPr varScale="1">
        <p:scale>
          <a:sx n="100" d="100"/>
          <a:sy n="100" d="100"/>
        </p:scale>
        <p:origin x="-19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642941"/>
          </a:xfrm>
          <a:noFill/>
        </p:spPr>
        <p:txBody>
          <a:bodyPr>
            <a:normAutofit/>
          </a:bodyPr>
          <a:lstStyle/>
          <a:p>
            <a:r>
              <a:rPr lang="ru-RU" sz="3600" dirty="0" smtClean="0">
                <a:latin typeface="Calibri Light" pitchFamily="34" charset="0"/>
                <a:cs typeface="Vrinda" pitchFamily="34" charset="0"/>
              </a:rPr>
              <a:t>Детское объединение « Мастерица»</a:t>
            </a:r>
            <a:endParaRPr lang="ru-RU" sz="3600" dirty="0">
              <a:latin typeface="Calibri Light" pitchFamily="34" charset="0"/>
              <a:cs typeface="Vrinda" pitchFamily="34" charset="0"/>
            </a:endParaRPr>
          </a:p>
        </p:txBody>
      </p:sp>
      <p:pic>
        <p:nvPicPr>
          <p:cNvPr id="1030" name="Picture 6" descr="https://i.mycdn.me/image?id=534466916053&amp;t=52&amp;plc=WEB&amp;tkn=*cX2tB5aYcW0O3BK0LxT02rbnmK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928802"/>
            <a:ext cx="2812871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4" name="Picture 10" descr="https://i.mycdn.me/image?id=471060976341&amp;t=52&amp;plc=WEB&amp;tkn=*t6f55hqfN_vbuOsyOYLdoyRx1S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928802"/>
            <a:ext cx="2571767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9" name="Picture 15" descr="https://i.mycdn.me/image?id=431429188565&amp;t=52&amp;plc=WEB&amp;tkn=*VogjHH-03wgF2v-xIriK3dzU5F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1"/>
            <a:ext cx="2643206" cy="2563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libri Light" pitchFamily="34" charset="0"/>
              </a:rPr>
              <a:t>Достижения обучающихся 2012-2013 </a:t>
            </a:r>
            <a:r>
              <a:rPr lang="ru-RU" sz="2800" dirty="0" err="1" smtClean="0">
                <a:latin typeface="Calibri Light" pitchFamily="34" charset="0"/>
              </a:rPr>
              <a:t>уч</a:t>
            </a:r>
            <a:r>
              <a:rPr lang="ru-RU" sz="2800" dirty="0" smtClean="0">
                <a:latin typeface="Calibri Light" pitchFamily="34" charset="0"/>
              </a:rPr>
              <a:t>. год</a:t>
            </a:r>
            <a:endParaRPr lang="ru-RU" sz="2800" dirty="0">
              <a:latin typeface="Calibri Light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214414" y="785794"/>
          <a:ext cx="6357983" cy="5990496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schemeClr val="tx2">
                      <a:lumMod val="60000"/>
                      <a:lumOff val="40000"/>
                      <a:alpha val="50000"/>
                    </a:schemeClr>
                  </a:innerShdw>
                </a:effectLst>
              </a:tblPr>
              <a:tblGrid>
                <a:gridCol w="358754"/>
                <a:gridCol w="641801"/>
                <a:gridCol w="1465024"/>
                <a:gridCol w="1327932"/>
                <a:gridCol w="1112408"/>
                <a:gridCol w="1452064"/>
              </a:tblGrid>
              <a:tr h="312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Фамилия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Имя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призёра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Название мероприятия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Результат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3523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10.2012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 err="1">
                          <a:latin typeface="Calibri"/>
                          <a:ea typeface="Calibri"/>
                          <a:cs typeface="Times New Roman"/>
                        </a:rPr>
                        <a:t>Гарускова</a:t>
                      </a: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 Любовь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 err="1">
                          <a:latin typeface="Calibri"/>
                          <a:ea typeface="Calibri"/>
                          <a:cs typeface="Times New Roman"/>
                        </a:rPr>
                        <a:t>Метеничев</a:t>
                      </a: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 Евгений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Романов Кирилл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Панкова Екатерина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Колесникова Поля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 err="1">
                          <a:latin typeface="Calibri"/>
                          <a:ea typeface="Calibri"/>
                          <a:cs typeface="Times New Roman"/>
                        </a:rPr>
                        <a:t>Зябкова</a:t>
                      </a: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 Наталья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Циклаури Сандра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 err="1">
                          <a:latin typeface="Calibri"/>
                          <a:ea typeface="Calibri"/>
                          <a:cs typeface="Times New Roman"/>
                        </a:rPr>
                        <a:t>Фалина</a:t>
                      </a: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 Алина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 err="1">
                          <a:latin typeface="Calibri"/>
                          <a:ea typeface="Calibri"/>
                          <a:cs typeface="Times New Roman"/>
                        </a:rPr>
                        <a:t>Никонорова</a:t>
                      </a: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 Ксения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Кузнецова Настя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Маликова </a:t>
                      </a:r>
                      <a:r>
                        <a:rPr lang="ru-RU" sz="600" dirty="0" err="1">
                          <a:latin typeface="Calibri"/>
                          <a:ea typeface="Calibri"/>
                          <a:cs typeface="Times New Roman"/>
                        </a:rPr>
                        <a:t>Карина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Комисарова Кристи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Елизарова Настя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Выставка МУК Первомайская МЦБС на тему " Любимые животные"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районный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0402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11.2012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Циклаури Сандра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КарасоваАлександ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Белякова Елизавета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Чернышова Алена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Мешкова Юлия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Алфеева Варвара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Смирнова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Сухарева Яна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Михайлова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Хрипина Олеся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 " Наши руки не для скуки"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районный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2место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3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3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24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03.2013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Салова Анастасия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Белякова Елизавета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Романов Кирилл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Грунова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Кондратьева 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Скородумова К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Конкурс по противопожарной тематике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районный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3 место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2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03.2013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Салова Анастасия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Романов Кирилл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 Конкурс по противопожарной тематике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областной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 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6643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04.2013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Белякова Елизавета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Циклаури Сандра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Скородумова 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Алфеева Варвара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Хрипина Олеся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Кудряшова Арина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Уколова Ксения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Метеничев Евгений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Грунова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Чернышова Алёна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Сухарева Яна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Михайлова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Смирнова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Мушников Иван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Смирнова Мария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Салова Анастасия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«Красота рукотворная»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районный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1место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1место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3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3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3 место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24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05.2013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Циклаури  Сандра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Романов Кирилл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Мистюкова Кристин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Салова Анастасия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Белякова Елизавета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Левандовская Люда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«Творческий отчёт»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Внутриучрежд.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libri Light" pitchFamily="34" charset="0"/>
              </a:rPr>
              <a:t>Достижения обучающихся2013-2014 </a:t>
            </a:r>
            <a:r>
              <a:rPr lang="ru-RU" sz="2800" dirty="0" err="1" smtClean="0">
                <a:latin typeface="Calibri Light" pitchFamily="34" charset="0"/>
              </a:rPr>
              <a:t>уч.г</a:t>
            </a:r>
            <a:endParaRPr lang="ru-RU" sz="2800" dirty="0">
              <a:latin typeface="Calibri Light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85852" y="785794"/>
          <a:ext cx="6929487" cy="5930350"/>
        </p:xfrm>
        <a:graphic>
          <a:graphicData uri="http://schemas.openxmlformats.org/drawingml/2006/table">
            <a:tbl>
              <a:tblPr/>
              <a:tblGrid>
                <a:gridCol w="388770"/>
                <a:gridCol w="741119"/>
                <a:gridCol w="1583331"/>
                <a:gridCol w="1445067"/>
                <a:gridCol w="1212399"/>
                <a:gridCol w="1558801"/>
              </a:tblGrid>
              <a:tr h="424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Фамилия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Имя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призёра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Название мероприятия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Результат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06.2013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Скородумова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Грунова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Полина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" Хороши у нас игрушки"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районный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Диплом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Диплом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9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10.2013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Чернышова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Алёна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Смирнорва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Мария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Грунова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Скородумова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latin typeface="Calibri"/>
                          <a:ea typeface="Calibri"/>
                          <a:cs typeface="Times New Roman"/>
                        </a:rPr>
                        <a:t>КарасоваАлександра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Кондратьева Катя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Сальникова Алина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Романов Кирилл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" Осенняя расподия" 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районный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7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11.2013.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Смирнова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Смирнова Мария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Грунова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latin typeface="Calibri"/>
                          <a:ea typeface="Calibri"/>
                          <a:cs typeface="Times New Roman"/>
                        </a:rPr>
                        <a:t>КарасоваАлександра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Кондратьева Катя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Сальникова Алина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Кудряшова Арина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"Подарок маме"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внутриучережд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11.2013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Грунова Полина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" Безопасное электричество"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областной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Диплом 1 степени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02.2014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Грунова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Смирнова Мария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Конкурс по противопожарной тематике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районный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02.2014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Грунова Полина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Конкурс по противопожарной тематике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областной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7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03.2014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Смирнова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Сальникова Алина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Грунова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Смирнова Мария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latin typeface="Calibri"/>
                          <a:ea typeface="Calibri"/>
                          <a:cs typeface="Times New Roman"/>
                        </a:rPr>
                        <a:t>КарасоваАлександра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Кондратьева Катя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Кудряшова Арина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«Красота рукотворная»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районный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7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05.2014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Смирнова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Смирнова Мария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Уколова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Ксения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latin typeface="Calibri"/>
                          <a:ea typeface="Calibri"/>
                          <a:cs typeface="Times New Roman"/>
                        </a:rPr>
                        <a:t>КарасоваАлександра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Кондратьева Катя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Сальникова Алина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Кудряшова Арина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«Творческий отчёт»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Внутриучрежд.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libri Light" pitchFamily="34" charset="0"/>
              </a:rPr>
              <a:t>Достижения обучающихся 2014-2015 </a:t>
            </a:r>
            <a:r>
              <a:rPr lang="ru-RU" sz="2800" dirty="0" err="1" smtClean="0">
                <a:latin typeface="Calibri Light" pitchFamily="34" charset="0"/>
              </a:rPr>
              <a:t>уч.г</a:t>
            </a:r>
            <a:endParaRPr lang="ru-RU" sz="2800" dirty="0">
              <a:latin typeface="Calibri Light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714356"/>
          <a:ext cx="5929354" cy="6003045"/>
        </p:xfrm>
        <a:graphic>
          <a:graphicData uri="http://schemas.openxmlformats.org/drawingml/2006/table">
            <a:tbl>
              <a:tblPr/>
              <a:tblGrid>
                <a:gridCol w="332660"/>
                <a:gridCol w="634154"/>
                <a:gridCol w="1354808"/>
                <a:gridCol w="1236500"/>
                <a:gridCol w="1037415"/>
                <a:gridCol w="1333817"/>
              </a:tblGrid>
              <a:tr h="3630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Фамилия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Имя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призёра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Название мероприятия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Результат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06.2014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Смирнова Мария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Грунова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Кондратьева Екатерина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Карасова Александра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Сальникова Алина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Шишмарёва Александра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Кудряшова Ариша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" Чудеса не только в сказке, вторая жизнь вещей".МУК Первомайская МЦБС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районный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12.2014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Смирнорва Мария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Грунова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КарасоваАлександ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Кондратьева Катя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Сальникова Алина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" Зимняя сказка" ГОАУ ЯО ЦДЮТТ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областной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0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11.2013.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Смирнорва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Смирнова Мария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Грунова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КарасоваАлександ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Кондратьева Катя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 Сальникова Алина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"Волшебная ёлка"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районный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0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01.2015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Грунова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Смирнова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Смирнова Мария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Карасова Александра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Кондратьева Екатерина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Сальникова Алина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" С ёлкой хорошей и праздник хорош""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районный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02.2015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Шишмарёва Александра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Конкурс по противопожарной тематике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районный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3 место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03.2015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Белякова Елизавета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"Безопасное электричество"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областной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3место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03.2015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Белякова Елизавета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Романов Кирилл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Грунова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Смирнова Мария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Шишмарёва Александра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«Красота рукотворная»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районный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2место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3место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3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05.2015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Смирнова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Смирнова Мария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Белякова Елизавета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Сальникова Алина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Грунова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Карасова Александра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Кондратьева екатерина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«Творческий отчёт»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Внутриучрежд.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06.2015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Грунова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Смирнова Мария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Смирнова Полина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Белякова Елизавета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Сальникова Алина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"Детства волшебное царство"МУК Первомайская МЦБС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районный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libri Light" pitchFamily="34" charset="0"/>
              </a:rPr>
              <a:t>Достижения обучающихся за 2016-2017 </a:t>
            </a:r>
            <a:r>
              <a:rPr lang="ru-RU" sz="2800" dirty="0" err="1" smtClean="0">
                <a:latin typeface="Calibri Light" pitchFamily="34" charset="0"/>
              </a:rPr>
              <a:t>уч</a:t>
            </a:r>
            <a:r>
              <a:rPr lang="ru-RU" sz="2800" dirty="0" smtClean="0">
                <a:latin typeface="Calibri Light" pitchFamily="34" charset="0"/>
              </a:rPr>
              <a:t>. г</a:t>
            </a:r>
            <a:endParaRPr lang="ru-RU" sz="2800" dirty="0">
              <a:latin typeface="Calibri Light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1000108"/>
          <a:ext cx="6286544" cy="5722395"/>
        </p:xfrm>
        <a:graphic>
          <a:graphicData uri="http://schemas.openxmlformats.org/drawingml/2006/table">
            <a:tbl>
              <a:tblPr/>
              <a:tblGrid>
                <a:gridCol w="358094"/>
                <a:gridCol w="634589"/>
                <a:gridCol w="1472840"/>
                <a:gridCol w="1313012"/>
                <a:gridCol w="1041912"/>
                <a:gridCol w="1466097"/>
              </a:tblGrid>
              <a:tr h="6046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Фамилия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Имя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призёра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Название мероприятия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Результат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03.2017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Савельева Елизавета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«Безопасное  электричество»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областной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Диплом 2 место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6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03.2017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Заварина Екатерина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Конкурс по противопожарной тематике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районный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6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03.2017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Заварина Екатерина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Конкурс по противопожарной тематике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областной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3 место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0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endParaRPr lang="ru-RU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05.2017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Широкова Ксения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Кузнецов Максим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Calibri"/>
                          <a:ea typeface="Calibri"/>
                          <a:cs typeface="Times New Roman"/>
                        </a:rPr>
                        <a:t>Шишмарёва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Дарья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Calibri"/>
                          <a:ea typeface="Calibri"/>
                          <a:cs typeface="Times New Roman"/>
                        </a:rPr>
                        <a:t>Заварина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Екатерина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Широкова Ксения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Calibri"/>
                          <a:ea typeface="Calibri"/>
                          <a:cs typeface="Times New Roman"/>
                        </a:rPr>
                        <a:t>Заварина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Екатерина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Румянцева Арина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Calibri"/>
                          <a:ea typeface="Calibri"/>
                          <a:cs typeface="Times New Roman"/>
                        </a:rPr>
                        <a:t>Глибина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Юля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Чистова Александра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Королёва Анастасия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Кузнецов</a:t>
                      </a: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Максим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Маренич</a:t>
                      </a: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Кира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«Красота рукотворная»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районный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3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3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05.2017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Королёва Анастасия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Заварина Екатерина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Савельва Елизавета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Широкова Ксения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Шишмарёва Дарья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«Творческий отчёт»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Внутриучрежд.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6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06.2017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Широкова Ксения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Заварина Екатерина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Савельева Елизавета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«Сувенир родного края»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областной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alibri Light" pitchFamily="34" charset="0"/>
              </a:rPr>
              <a:t>Воспитательная работа в детском объединении « Мастерица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Calibri Light" pitchFamily="34" charset="0"/>
              </a:rPr>
              <a:t>  </a:t>
            </a:r>
          </a:p>
          <a:p>
            <a:pPr>
              <a:buNone/>
            </a:pPr>
            <a:r>
              <a:rPr lang="ru-RU" sz="2400" dirty="0" smtClean="0">
                <a:latin typeface="Calibri Light" pitchFamily="34" charset="0"/>
              </a:rPr>
              <a:t>Цель: Формирование и раскрытие творческой индивидуальности каждого обучающегося.</a:t>
            </a:r>
          </a:p>
          <a:p>
            <a:pPr>
              <a:buAutoNum type="arabicPeriod"/>
            </a:pPr>
            <a:r>
              <a:rPr lang="ru-RU" sz="2400" dirty="0" err="1" smtClean="0">
                <a:latin typeface="Calibri Light" pitchFamily="34" charset="0"/>
              </a:rPr>
              <a:t>Здоровьесберегающее</a:t>
            </a:r>
            <a:r>
              <a:rPr lang="ru-RU" sz="2400" dirty="0" smtClean="0">
                <a:latin typeface="Calibri Light" pitchFamily="34" charset="0"/>
              </a:rPr>
              <a:t> воспитание</a:t>
            </a:r>
          </a:p>
          <a:p>
            <a:pPr>
              <a:buAutoNum type="arabicPeriod"/>
            </a:pPr>
            <a:r>
              <a:rPr lang="ru-RU" sz="2400" dirty="0" smtClean="0">
                <a:latin typeface="Calibri Light" pitchFamily="34" charset="0"/>
              </a:rPr>
              <a:t>Нравственно- патриотическое воспитание</a:t>
            </a:r>
          </a:p>
          <a:p>
            <a:pPr>
              <a:buAutoNum type="arabicPeriod"/>
            </a:pPr>
            <a:r>
              <a:rPr lang="ru-RU" sz="2400" dirty="0" smtClean="0">
                <a:latin typeface="Calibri Light" pitchFamily="34" charset="0"/>
              </a:rPr>
              <a:t>Воспитание положительного отношения к труду.</a:t>
            </a:r>
          </a:p>
          <a:p>
            <a:pPr>
              <a:buAutoNum type="arabicPeriod"/>
            </a:pPr>
            <a:r>
              <a:rPr lang="ru-RU" sz="2400" dirty="0" smtClean="0">
                <a:latin typeface="Calibri Light" pitchFamily="34" charset="0"/>
              </a:rPr>
              <a:t>Воспитание семейных ценностей.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Воспитательная работа</a:t>
            </a:r>
            <a:br>
              <a:rPr lang="ru-RU" sz="3200" dirty="0" smtClean="0"/>
            </a:br>
            <a:r>
              <a:rPr lang="ru-RU" sz="3200" dirty="0" smtClean="0"/>
              <a:t>Акция «Подарок ветерану»</a:t>
            </a:r>
            <a:endParaRPr lang="ru-RU" sz="3200" dirty="0"/>
          </a:p>
        </p:txBody>
      </p:sp>
      <p:pic>
        <p:nvPicPr>
          <p:cNvPr id="30723" name="Picture 3" descr="F:\лена\IMG_7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Встреча с интересными людьми</a:t>
            </a:r>
            <a:endParaRPr lang="ru-RU" sz="3200" dirty="0"/>
          </a:p>
        </p:txBody>
      </p:sp>
      <p:pic>
        <p:nvPicPr>
          <p:cNvPr id="31746" name="Picture 2" descr="F:\лена\IMG_7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4071966" cy="3714776"/>
          </a:xfrm>
          <a:prstGeom prst="rect">
            <a:avLst/>
          </a:prstGeom>
          <a:noFill/>
        </p:spPr>
      </p:pic>
      <p:pic>
        <p:nvPicPr>
          <p:cNvPr id="11265" name="Picture 1" descr="F:\лена\IMG_7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857364"/>
            <a:ext cx="4429156" cy="369094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Участие в выставках</a:t>
            </a:r>
            <a:endParaRPr lang="ru-RU" sz="3200" dirty="0"/>
          </a:p>
        </p:txBody>
      </p:sp>
      <p:pic>
        <p:nvPicPr>
          <p:cNvPr id="1026" name="Picture 2" descr="F:\Мастерица\P1090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2928957" cy="2357453"/>
          </a:xfrm>
          <a:prstGeom prst="rect">
            <a:avLst/>
          </a:prstGeom>
          <a:noFill/>
        </p:spPr>
      </p:pic>
      <p:pic>
        <p:nvPicPr>
          <p:cNvPr id="1027" name="Picture 3" descr="F:\P1080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43050"/>
            <a:ext cx="3071834" cy="2357454"/>
          </a:xfrm>
          <a:prstGeom prst="rect">
            <a:avLst/>
          </a:prstGeom>
          <a:noFill/>
        </p:spPr>
      </p:pic>
      <p:pic>
        <p:nvPicPr>
          <p:cNvPr id="1029" name="Picture 5" descr="F:\P1080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143380"/>
            <a:ext cx="3071834" cy="2500330"/>
          </a:xfrm>
          <a:prstGeom prst="rect">
            <a:avLst/>
          </a:prstGeom>
          <a:noFill/>
        </p:spPr>
      </p:pic>
      <p:pic>
        <p:nvPicPr>
          <p:cNvPr id="9" name="Picture 2" descr="C:\Users\Luda\Desktop\100_19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143380"/>
            <a:ext cx="2928958" cy="2562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Традиции детского объединения « Мастерица»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Традиционными для коллектива стали такие мероприятия:</a:t>
            </a:r>
          </a:p>
          <a:p>
            <a:r>
              <a:rPr lang="ru-RU" dirty="0" smtClean="0"/>
              <a:t>«День мудрости, добра и уважения»</a:t>
            </a:r>
          </a:p>
          <a:p>
            <a:r>
              <a:rPr lang="ru-RU" dirty="0" smtClean="0"/>
              <a:t>« Весёлое </a:t>
            </a:r>
            <a:r>
              <a:rPr lang="ru-RU" dirty="0" err="1" smtClean="0"/>
              <a:t>Новогодье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«Зимние забавы»</a:t>
            </a:r>
          </a:p>
          <a:p>
            <a:r>
              <a:rPr lang="ru-RU" dirty="0" smtClean="0"/>
              <a:t>« Мастер классы для родителей»</a:t>
            </a:r>
          </a:p>
          <a:p>
            <a:r>
              <a:rPr lang="ru-RU" dirty="0" smtClean="0"/>
              <a:t>«День Победы - главный праздник»</a:t>
            </a:r>
          </a:p>
          <a:p>
            <a:r>
              <a:rPr lang="ru-RU" dirty="0" smtClean="0"/>
              <a:t>Проводятся месячники по экологической безопасности, пожарной безопасности, дорожной безопасности.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Весёлое </a:t>
            </a:r>
            <a:r>
              <a:rPr lang="ru-RU" sz="3200" dirty="0" err="1" smtClean="0"/>
              <a:t>Новогодье</a:t>
            </a:r>
            <a:endParaRPr lang="ru-RU" sz="3200" dirty="0"/>
          </a:p>
        </p:txBody>
      </p:sp>
      <p:pic>
        <p:nvPicPr>
          <p:cNvPr id="4" name="Picture 2" descr="https://i.mycdn.me/image?id=539569833685&amp;t=52&amp;plc=WEB&amp;tkn=*0RHFKrcMjjN_rxOFsaCxAFfkD-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2181225" cy="2181225"/>
          </a:xfrm>
          <a:prstGeom prst="rect">
            <a:avLst/>
          </a:prstGeom>
          <a:noFill/>
        </p:spPr>
      </p:pic>
      <p:pic>
        <p:nvPicPr>
          <p:cNvPr id="5" name="Picture 6" descr="https://i.mycdn.me/image?id=538683437781&amp;t=52&amp;plc=WEB&amp;tkn=*02lyzUC88Zj35Zc-Hq62bF9hRv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785926"/>
            <a:ext cx="2181225" cy="2181226"/>
          </a:xfrm>
          <a:prstGeom prst="rect">
            <a:avLst/>
          </a:prstGeom>
          <a:noFill/>
        </p:spPr>
      </p:pic>
      <p:pic>
        <p:nvPicPr>
          <p:cNvPr id="6" name="Picture 4" descr="https://i.mycdn.me/image?id=539503083733&amp;t=52&amp;plc=WEB&amp;tkn=*mQsCp1fx1a_hXilzgDt8ieQrA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785926"/>
            <a:ext cx="2181225" cy="218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mycdn.me/image?id=538792092373&amp;t=3&amp;plc=WEB&amp;ts=00&amp;tkn=*grP4OKfP6wq4ETJWcmSn7R9Ru7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21513"/>
            <a:ext cx="3857652" cy="3536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43372" y="1357298"/>
            <a:ext cx="4786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 Light" pitchFamily="34" charset="0"/>
              </a:rPr>
              <a:t>Руководитель: Романова Людмила Васильевна</a:t>
            </a:r>
          </a:p>
          <a:p>
            <a:r>
              <a:rPr lang="ru-RU" sz="2000" dirty="0" smtClean="0">
                <a:latin typeface="Calibri Light" pitchFamily="34" charset="0"/>
              </a:rPr>
              <a:t> педагог дополнительного образования.</a:t>
            </a:r>
          </a:p>
          <a:p>
            <a:r>
              <a:rPr lang="ru-RU" sz="2000" dirty="0" smtClean="0">
                <a:latin typeface="Calibri Light" pitchFamily="34" charset="0"/>
              </a:rPr>
              <a:t>Образование высшее</a:t>
            </a:r>
          </a:p>
          <a:p>
            <a:r>
              <a:rPr lang="ru-RU" sz="2000" dirty="0" smtClean="0">
                <a:latin typeface="Calibri Light" pitchFamily="34" charset="0"/>
              </a:rPr>
              <a:t>Ярославский государственный педагогический университет имени К. Д. Ушинского.</a:t>
            </a:r>
          </a:p>
          <a:p>
            <a:r>
              <a:rPr lang="ru-RU" sz="2000" dirty="0" smtClean="0">
                <a:latin typeface="Calibri Light" pitchFamily="34" charset="0"/>
              </a:rPr>
              <a:t>Стаж работы 18лет.</a:t>
            </a:r>
            <a:endParaRPr lang="ru-RU" sz="20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День мудрости добра и уважения</a:t>
            </a:r>
            <a:endParaRPr lang="ru-RU" sz="3200" dirty="0"/>
          </a:p>
        </p:txBody>
      </p:sp>
      <p:pic>
        <p:nvPicPr>
          <p:cNvPr id="39938" name="Picture 2" descr="https://i.mycdn.me/image?id=488463168725&amp;t=52&amp;plc=WEB&amp;tkn=*HQDgVQfY-1h7gxMC7X-bmn1W1o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2857520" cy="2714644"/>
          </a:xfrm>
          <a:prstGeom prst="rect">
            <a:avLst/>
          </a:prstGeom>
          <a:noFill/>
        </p:spPr>
      </p:pic>
      <p:pic>
        <p:nvPicPr>
          <p:cNvPr id="39940" name="Picture 4" descr="https://i.mycdn.me/image?id=534466916053&amp;t=52&amp;plc=WEB&amp;tkn=*cX2tB5aYcW0O3BK0LxT02rbnmK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3071834" cy="27146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Мастер классы для родителей и педагогов</a:t>
            </a:r>
            <a:endParaRPr lang="ru-RU" sz="3200" dirty="0"/>
          </a:p>
        </p:txBody>
      </p:sp>
      <p:pic>
        <p:nvPicPr>
          <p:cNvPr id="41986" name="Picture 2" descr="F:\лена\IMG_78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00201"/>
            <a:ext cx="4000528" cy="3186122"/>
          </a:xfrm>
          <a:prstGeom prst="rect">
            <a:avLst/>
          </a:prstGeom>
          <a:noFill/>
        </p:spPr>
      </p:pic>
      <p:pic>
        <p:nvPicPr>
          <p:cNvPr id="41987" name="Picture 3" descr="F:\лена\IMG_7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00052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Грамоты и благодарности педагога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1.Грамота МУК Первомайской МЦБС за подготовку детских творческих работ к выставке " Дарите женщинам цветы"03. 2012</a:t>
            </a:r>
          </a:p>
          <a:p>
            <a:pPr>
              <a:buNone/>
            </a:pPr>
            <a:r>
              <a:rPr lang="ru-RU" dirty="0" smtClean="0"/>
              <a:t>2.БлагодарностьМуниципального учреждения Первомайского комплексного центра социального обслуживания населения за активную помощь в работе с детьми ГДП " Незабудка" 05.2012</a:t>
            </a:r>
          </a:p>
          <a:p>
            <a:pPr>
              <a:buNone/>
            </a:pPr>
            <a:r>
              <a:rPr lang="ru-RU" dirty="0" smtClean="0"/>
              <a:t>3. Сертификат МУК Первомайской МЦБС за участие в районной выставке декоративно - прикладного творчества " Любимые животные" 10.2012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Грамоты и благодарности педагога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Благодарственное письмо Департамента энергетики  и  регулирования тарифов Ярославской области за подготовку участников открытого областного конкурса творческих работ по энергосбережению " Наш тёплый дом 2013"</a:t>
            </a:r>
          </a:p>
          <a:p>
            <a:pPr>
              <a:buNone/>
            </a:pPr>
            <a:r>
              <a:rPr lang="ru-RU" dirty="0" smtClean="0"/>
              <a:t>2.Благодарность Муниципального учреждения Первомайского комплексного центра социального обслуживания населения за помощь в организации досуга детей группы дневного пребывания " Незабудка". 05.2013</a:t>
            </a:r>
          </a:p>
          <a:p>
            <a:pPr>
              <a:buNone/>
            </a:pPr>
            <a:r>
              <a:rPr lang="ru-RU" dirty="0" smtClean="0"/>
              <a:t>3.Благодарность МУК Первомайской МЦБС за подготовку участников  районной выставки мягкой игрушки " Хороши у нас игрушки".06.2013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Грамоты и благодарности педагога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sz="3000" dirty="0" smtClean="0"/>
              <a:t>Грамота МУК Первомайской МЦБС за участие в районной выставке  декоративно - прикладного творчества " Чудеса не только в сказке".06.2014</a:t>
            </a:r>
          </a:p>
          <a:p>
            <a:pPr>
              <a:buNone/>
            </a:pPr>
            <a:r>
              <a:rPr lang="ru-RU" sz="3000" dirty="0" smtClean="0"/>
              <a:t>2.Благодарность Администрации городского поселения Пречистое за участие в новогодней акции " Волшебная ёлка". 12.2014</a:t>
            </a:r>
          </a:p>
          <a:p>
            <a:pPr>
              <a:buNone/>
            </a:pPr>
            <a:r>
              <a:rPr lang="ru-RU" sz="3000" dirty="0" smtClean="0"/>
              <a:t>3.Свидетельство ГОАУ ЯО ЦДЮТТ за участие в областной выставке детского творчества " Зимняя сказка".12.2014.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Грамоты и благодарности педагога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1.Благодарность Директора департамента Ярославской области и ОАО " МРСК Центра" - "</a:t>
            </a:r>
            <a:r>
              <a:rPr lang="ru-RU" dirty="0" err="1" smtClean="0"/>
              <a:t>Ярэнерго</a:t>
            </a:r>
            <a:r>
              <a:rPr lang="ru-RU" dirty="0" smtClean="0"/>
              <a:t>" за подготовку призёра областного конкурса творческих работ по предупреждению детского </a:t>
            </a:r>
            <a:r>
              <a:rPr lang="ru-RU" dirty="0" err="1" smtClean="0"/>
              <a:t>электротравматизма</a:t>
            </a:r>
            <a:r>
              <a:rPr lang="ru-RU" dirty="0" smtClean="0"/>
              <a:t> " Безопасное электричество". 2015</a:t>
            </a:r>
          </a:p>
          <a:p>
            <a:r>
              <a:rPr lang="ru-RU" dirty="0" smtClean="0"/>
              <a:t>2.Благодарность МУК Первомайской МЦБС за творческую подготовку участников районной выставки - конкурса новогодней игрушки " С ёлкой хорошей и праздник хорош". 01.2015</a:t>
            </a:r>
          </a:p>
          <a:p>
            <a:r>
              <a:rPr lang="ru-RU" dirty="0" smtClean="0"/>
              <a:t>3. Сертификат участника МУК Первомайской МЦБС за участие в районной выставке - конкурсе новогодней игрушки " С ёлкой хорошей и праздник хорош".01.2015</a:t>
            </a:r>
          </a:p>
          <a:p>
            <a:r>
              <a:rPr lang="ru-RU" dirty="0" smtClean="0"/>
              <a:t>4.Грамота Отдела образования Администрации Первомайского Муниципального района за 1 место в районной выставке мастерства педагогов " Грани творчества" в номинации " Плетение лентами".02.2015</a:t>
            </a:r>
          </a:p>
          <a:p>
            <a:r>
              <a:rPr lang="ru-RU" dirty="0" smtClean="0"/>
              <a:t>5. Грамота Отдела образования Администрации Первомайского Муниципального района за 1 место  в районной выставке мастерства педагогов " Грани творчества" в номинации " Лоскутное шитьё". 02.2015</a:t>
            </a:r>
          </a:p>
          <a:p>
            <a:r>
              <a:rPr lang="ru-RU" dirty="0" smtClean="0"/>
              <a:t>6.Диплом МУК Первомайской МЦБС за участие в районной выставке декоративно - прикладного творчества " Детства волшебное царство".07.2015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Грамоты и благодарности педагога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1. Грамота Отдела образования Администрации  Первомайского Муниципального района за 1 место в районной выставке мастерства педагогов " Грани творчества" в номинации " </a:t>
            </a:r>
            <a:r>
              <a:rPr lang="ru-RU" sz="1800" dirty="0" err="1" smtClean="0"/>
              <a:t>Скрапбукинг</a:t>
            </a:r>
            <a:r>
              <a:rPr lang="ru-RU" sz="1800" dirty="0" smtClean="0"/>
              <a:t>". 02.2017</a:t>
            </a:r>
          </a:p>
          <a:p>
            <a:r>
              <a:rPr lang="ru-RU" sz="1800" dirty="0" smtClean="0"/>
              <a:t>2.Благодарственное письмо Департамента образования Ярославской области и филиала ПАО " МРСК Центра" - " </a:t>
            </a:r>
            <a:r>
              <a:rPr lang="ru-RU" sz="1800" dirty="0" err="1" smtClean="0"/>
              <a:t>Ярэнерго</a:t>
            </a:r>
            <a:r>
              <a:rPr lang="ru-RU" sz="1800" dirty="0" smtClean="0"/>
              <a:t>" за подготовку призёра областного конкурса творческих работ по предупреждению детского </a:t>
            </a:r>
            <a:r>
              <a:rPr lang="ru-RU" sz="1800" dirty="0" err="1" smtClean="0"/>
              <a:t>электротравматизма</a:t>
            </a:r>
            <a:r>
              <a:rPr lang="ru-RU" sz="1800" dirty="0" smtClean="0"/>
              <a:t> " Безопасное электричество". 03.2017 </a:t>
            </a:r>
          </a:p>
          <a:p>
            <a:r>
              <a:rPr lang="ru-RU" sz="1800" dirty="0" smtClean="0"/>
              <a:t>3.Благодарность МУК Первомайской МЦБС за подготовку участников районной выставки - конкурса декоративно - прикладного художественного творчества " Сувенир родного края"06.2017</a:t>
            </a:r>
          </a:p>
          <a:p>
            <a:r>
              <a:rPr lang="ru-RU" sz="1800" dirty="0" smtClean="0"/>
              <a:t>4.Грамота МУК Первомайской МЦБС за участие в районной выставке - конкурсе декоративно - прикладного художественного творчества " Сувенир родного края" 06.2017</a:t>
            </a:r>
          </a:p>
          <a:p>
            <a:r>
              <a:rPr lang="ru-RU" sz="1800" dirty="0" smtClean="0"/>
              <a:t>5.Грамота Отдела образования Администрации Первомайского  Муниципального района за создание оптимальных условий для развития способностей детей.08.2017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latin typeface="Calibri Light" pitchFamily="34" charset="0"/>
              </a:rPr>
              <a:t>Наш дружный коллектив</a:t>
            </a:r>
            <a:endParaRPr lang="ru-RU" dirty="0">
              <a:latin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latin typeface="Calibri Light" pitchFamily="34" charset="0"/>
              </a:rPr>
              <a:t>Детское объединение « Мастерица» художественно эстетического направления. Занимаются дети от 7 до 14 лет.</a:t>
            </a:r>
          </a:p>
          <a:p>
            <a:r>
              <a:rPr lang="ru-RU" dirty="0" smtClean="0">
                <a:latin typeface="Calibri Light" pitchFamily="34" charset="0"/>
              </a:rPr>
              <a:t>На занятиях обучающиеся создают современную  и народную игрушку знакомятся с культурой,  традициями и историей родного края.</a:t>
            </a:r>
            <a:endParaRPr lang="ru-RU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dirty="0" smtClean="0">
                <a:latin typeface="Calibri Light" pitchFamily="34" charset="0"/>
              </a:rPr>
              <a:t>Образовательная деятельность детского объединения « Мастерица»</a:t>
            </a:r>
            <a:endParaRPr lang="ru-RU" sz="3200" dirty="0">
              <a:latin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dirty="0" smtClean="0">
                <a:latin typeface="Calibri Light" pitchFamily="34" charset="0"/>
              </a:rPr>
              <a:t>Мы работаем по программе « Чудеса своими руками».</a:t>
            </a:r>
          </a:p>
          <a:p>
            <a:r>
              <a:rPr lang="ru-RU" sz="2000" dirty="0" smtClean="0">
                <a:latin typeface="Calibri Light" pitchFamily="34" charset="0"/>
              </a:rPr>
              <a:t>На первом и втором году обучения занятия проходят 3 раза в неделю по 2 часа.</a:t>
            </a:r>
          </a:p>
          <a:p>
            <a:r>
              <a:rPr lang="ru-RU" sz="2000" dirty="0" smtClean="0">
                <a:latin typeface="Calibri Light" pitchFamily="34" charset="0"/>
              </a:rPr>
              <a:t>На третьем году обучения 2 раза по 2 часа.</a:t>
            </a:r>
          </a:p>
          <a:p>
            <a:r>
              <a:rPr lang="ru-RU" sz="2000" dirty="0" smtClean="0">
                <a:latin typeface="Calibri Light" pitchFamily="34" charset="0"/>
              </a:rPr>
              <a:t>Педагогическая целесообразность состоит в том, что программа включает в себя 6 направлений:» Мягкая игрушка», « Народная кукла», Лоскутная техника», « Вышивка крестом», «Вышивка лентами», « Моделирование изделия на себя». Такое разнообразие деятельности помогает более эффективно повысить и удержать интерес к учебному материалу.</a:t>
            </a:r>
            <a:endParaRPr lang="ru-RU" sz="20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 Light" pitchFamily="34" charset="0"/>
              </a:rPr>
              <a:t>Наши работы</a:t>
            </a:r>
            <a:br>
              <a:rPr lang="ru-RU" sz="2800" dirty="0" smtClean="0">
                <a:latin typeface="Calibri Light" pitchFamily="34" charset="0"/>
              </a:rPr>
            </a:br>
            <a:r>
              <a:rPr lang="ru-RU" sz="2800" dirty="0" smtClean="0">
                <a:latin typeface="Calibri Light" pitchFamily="34" charset="0"/>
              </a:rPr>
              <a:t>Народная игрушка</a:t>
            </a:r>
            <a:endParaRPr lang="ru-RU" sz="2800" dirty="0">
              <a:latin typeface="Calibri Light" pitchFamily="34" charset="0"/>
            </a:endParaRPr>
          </a:p>
        </p:txBody>
      </p:sp>
      <p:pic>
        <p:nvPicPr>
          <p:cNvPr id="6" name="Picture 2" descr="G:\фото кукол\P10206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242889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 descr="G:\фото кукол\P10205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14422"/>
            <a:ext cx="257176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 descr="G:\фото кукол\P1020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2643206" cy="2500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6" descr="https://i.mycdn.me/image?id=431429187541&amp;t=52&amp;plc=WEB&amp;tkn=*wnYotJVttBNHHpA_gyPocxQXCy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071942"/>
            <a:ext cx="257176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8" descr="https://i.mycdn.me/image?id=431429188309&amp;t=52&amp;plc=WEB&amp;tkn=*JtqESW4vo8eR16zwiXFgMdk_zl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071941"/>
            <a:ext cx="2428892" cy="2286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4" descr="https://i.mycdn.me/image?id=431429188565&amp;t=52&amp;plc=WEB&amp;tkn=*VogjHH-03wgF2v-xIriK3dzU5F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071942"/>
            <a:ext cx="271464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1год\фотографии с выставки\P108035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1071546"/>
            <a:ext cx="257176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libri Light" pitchFamily="34" charset="0"/>
              </a:rPr>
              <a:t>Мягкая игрушка</a:t>
            </a:r>
            <a:endParaRPr lang="ru-RU" sz="3200" dirty="0">
              <a:latin typeface="Calibri Light" pitchFamily="34" charset="0"/>
            </a:endParaRPr>
          </a:p>
        </p:txBody>
      </p:sp>
      <p:pic>
        <p:nvPicPr>
          <p:cNvPr id="3074" name="Picture 2" descr="https://i.mycdn.me/image?id=485598322901&amp;t=52&amp;plc=WEB&amp;tkn=*jxsozB_rCNgbH6nzqSC3UAla86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071546"/>
            <a:ext cx="250033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6" descr="https://i.mycdn.me/image?id=471061886421&amp;t=52&amp;plc=WEB&amp;tkn=*wN85v1aNoQ2A0cFxspFHQCVTG2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071546"/>
            <a:ext cx="235742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https://i.mycdn.me/image?id=532245452501&amp;t=52&amp;plc=WEB&amp;tkn=*UnmiTAy-r71KfDrS6Quq4Wj6s1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071942"/>
            <a:ext cx="2571768" cy="2324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 descr="https://i.mycdn.me/image?id=471062578901&amp;t=52&amp;plc=WEB&amp;tkn=*6RiISAO8xqYWzdLmVJqm-gB82Z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071942"/>
            <a:ext cx="2500330" cy="2324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8" name="Picture 6" descr="https://i.mycdn.me/image?id=471061711829&amp;t=52&amp;plc=WEB&amp;tkn=*rIDcQmbw7dUbwEKiHZl1SlMvbC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4071942"/>
            <a:ext cx="2252663" cy="2324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 Light" pitchFamily="34" charset="0"/>
              </a:rPr>
              <a:t>Лоскутная техника</a:t>
            </a:r>
            <a:endParaRPr lang="ru-RU" sz="3600" dirty="0">
              <a:latin typeface="Calibri Light" pitchFamily="34" charset="0"/>
            </a:endParaRPr>
          </a:p>
        </p:txBody>
      </p:sp>
      <p:pic>
        <p:nvPicPr>
          <p:cNvPr id="21506" name="Picture 2" descr="https://i.mycdn.me/image?id=854751726037&amp;t=52&amp;plc=WEB&amp;tkn=*7UbM2sQxXG5yBdH1yh8MGcLx7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2181225" cy="218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12" name="Picture 8" descr="https://i.mycdn.me/image?id=471062578389&amp;t=52&amp;plc=WEB&amp;tkn=*C6SqXjMJI7ZB6ANFXwQLSxgstM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2181225" cy="218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14" name="Picture 10" descr="https://i.mycdn.me/image?id=471061403093&amp;t=52&amp;plc=WEB&amp;tkn=*SLsWhPVpQVNP3zN7jX2QBsEJIy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857628"/>
            <a:ext cx="2181225" cy="218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16" name="Picture 12" descr="https://i.mycdn.me/image?id=471060874965&amp;t=52&amp;plc=WEB&amp;tkn=*gSF_G-MPo8gniuO7KyZ5908jBn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857628"/>
            <a:ext cx="2181225" cy="218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20" name="Picture 16" descr="https://i.mycdn.me/image?id=851551898581&amp;t=52&amp;plc=WEB&amp;tkn=*xmkfMCc9n_KURHu8AF-Bfz7V0m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285860"/>
            <a:ext cx="2181225" cy="218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24" name="Picture 20" descr="https://i.mycdn.me/image?id=589488970709&amp;t=52&amp;plc=WEB&amp;tkn=*9MTUszVJAOI6Mf8Ewrcib_3T09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1357298"/>
            <a:ext cx="2181225" cy="218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alibri Light" pitchFamily="34" charset="0"/>
              </a:rPr>
              <a:t>Вышивка крестом</a:t>
            </a:r>
            <a:endParaRPr lang="ru-RU" sz="3600" dirty="0">
              <a:latin typeface="Calibri Light" pitchFamily="34" charset="0"/>
            </a:endParaRPr>
          </a:p>
        </p:txBody>
      </p:sp>
      <p:pic>
        <p:nvPicPr>
          <p:cNvPr id="22530" name="Picture 2" descr="https://i.mycdn.me/image?id=443397360597&amp;t=52&amp;plc=WEB&amp;tkn=*IAWpA-a17YsUr7fSMIDRSGwFu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2181225" cy="218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2" name="Picture 4" descr="https://i.mycdn.me/image?id=471060976341&amp;t=52&amp;plc=WEB&amp;tkn=*t6f55hqfN_vbuOsyOYLdoyRx1S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643050"/>
            <a:ext cx="2181225" cy="218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4" name="Picture 6" descr="https://i.mycdn.me/image?id=471063260373&amp;t=52&amp;plc=WEB&amp;tkn=*w1m2yI0UDQ5q2nqWOod5_3dR2W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643050"/>
            <a:ext cx="2181225" cy="218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6" name="Picture 8" descr="https://i.mycdn.me/image?id=471063259605&amp;t=52&amp;plc=WEB&amp;tkn=*61sS8kx0AGUiGiaKXQDyH5M7h8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286256"/>
            <a:ext cx="2181225" cy="218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8" name="Picture 10" descr="https://i.mycdn.me/image?id=533634147797&amp;t=52&amp;plc=WEB&amp;tkn=*bdZT-DDDiZQffgp2AlihHVksPQ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286256"/>
            <a:ext cx="2181225" cy="218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alibri Light" pitchFamily="34" charset="0"/>
              </a:rPr>
              <a:t>Работа с лентами</a:t>
            </a:r>
            <a:endParaRPr lang="ru-RU" sz="3200" dirty="0">
              <a:latin typeface="Calibri Light" pitchFamily="34" charset="0"/>
            </a:endParaRPr>
          </a:p>
        </p:txBody>
      </p:sp>
      <p:pic>
        <p:nvPicPr>
          <p:cNvPr id="23554" name="Picture 2" descr="https://i.mycdn.me/image?id=471062578645&amp;t=52&amp;plc=WEB&amp;tkn=*jGmtjJu5J7YKOSFjrkLq2_r0Wp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181225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62" name="Picture 10" descr="https://i.mycdn.me/image?id=586362543573&amp;t=52&amp;plc=WEB&amp;tkn=*xZqWwpy3WWP9uGVzUNZ5_Y15_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14818"/>
            <a:ext cx="2214578" cy="218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64" name="Picture 12" descr="https://i.mycdn.me/image?id=484380627925&amp;t=52&amp;plc=WEB&amp;tkn=*HFOqawYkeIKcjCNWyYnFlnmW7_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643050"/>
            <a:ext cx="2181225" cy="218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66" name="Picture 14" descr="https://i.mycdn.me/image?id=471063260117&amp;t=52&amp;plc=WEB&amp;tkn=*FE1DYOjUb4yOY6DvvUl7dsFih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214818"/>
            <a:ext cx="2181225" cy="218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68" name="Picture 16" descr="https://i.mycdn.me/image?id=471060608469&amp;t=52&amp;plc=WEB&amp;tkn=*C7AI8OKCL2nRqtUBqW9dnT2fV-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643050"/>
            <a:ext cx="2181225" cy="218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72" name="Picture 20" descr="https://i.mycdn.me/image?id=770290744021&amp;t=52&amp;plc=WEB&amp;tkn=*7SBeRbIcSC-9qNtuSNMenelFJJ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214818"/>
            <a:ext cx="2181225" cy="218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1634</Words>
  <PresentationFormat>Экран (4:3)</PresentationFormat>
  <Paragraphs>704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Детское объединение « Мастерица»</vt:lpstr>
      <vt:lpstr>Слайд 2</vt:lpstr>
      <vt:lpstr>Наш дружный коллектив</vt:lpstr>
      <vt:lpstr>Образовательная деятельность детского объединения « Мастерица»</vt:lpstr>
      <vt:lpstr>Наши работы Народная игрушка</vt:lpstr>
      <vt:lpstr>Мягкая игрушка</vt:lpstr>
      <vt:lpstr>Лоскутная техника</vt:lpstr>
      <vt:lpstr>Вышивка крестом</vt:lpstr>
      <vt:lpstr>Работа с лентами</vt:lpstr>
      <vt:lpstr>Достижения обучающихся 2012-2013 уч. год</vt:lpstr>
      <vt:lpstr>Достижения обучающихся2013-2014 уч.г</vt:lpstr>
      <vt:lpstr>Достижения обучающихся 2014-2015 уч.г</vt:lpstr>
      <vt:lpstr>Достижения обучающихся за 2016-2017 уч. г</vt:lpstr>
      <vt:lpstr>Воспитательная работа в детском объединении « Мастерица»</vt:lpstr>
      <vt:lpstr>Воспитательная работа Акция «Подарок ветерану»</vt:lpstr>
      <vt:lpstr>Встреча с интересными людьми</vt:lpstr>
      <vt:lpstr>Участие в выставках</vt:lpstr>
      <vt:lpstr>Традиции детского объединения « Мастерица»</vt:lpstr>
      <vt:lpstr>Весёлое Новогодье</vt:lpstr>
      <vt:lpstr>День мудрости добра и уважения</vt:lpstr>
      <vt:lpstr>Мастер классы для родителей и педагогов</vt:lpstr>
      <vt:lpstr>Грамоты и благодарности педагога</vt:lpstr>
      <vt:lpstr>Грамоты и благодарности педагога</vt:lpstr>
      <vt:lpstr>Грамоты и благодарности педагога</vt:lpstr>
      <vt:lpstr>Грамоты и благодарности педагога</vt:lpstr>
      <vt:lpstr>Грамоты и благодарности педагога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Детское объединение « Мастерица»</dc:title>
  <dc:creator>Kiril</dc:creator>
  <cp:lastModifiedBy>Kiril</cp:lastModifiedBy>
  <cp:revision>70</cp:revision>
  <dcterms:created xsi:type="dcterms:W3CDTF">2017-09-11T18:48:12Z</dcterms:created>
  <dcterms:modified xsi:type="dcterms:W3CDTF">2017-09-26T07:01:40Z</dcterms:modified>
</cp:coreProperties>
</file>